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256" r:id="rId2"/>
    <p:sldId id="277" r:id="rId3"/>
    <p:sldId id="278" r:id="rId4"/>
    <p:sldId id="280" r:id="rId5"/>
    <p:sldId id="281" r:id="rId6"/>
    <p:sldId id="257" r:id="rId7"/>
    <p:sldId id="267" r:id="rId8"/>
    <p:sldId id="269" r:id="rId9"/>
    <p:sldId id="258" r:id="rId10"/>
    <p:sldId id="259" r:id="rId11"/>
    <p:sldId id="260" r:id="rId12"/>
    <p:sldId id="271" r:id="rId13"/>
    <p:sldId id="261" r:id="rId14"/>
    <p:sldId id="262" r:id="rId15"/>
    <p:sldId id="264"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autoAdjust="0"/>
    <p:restoredTop sz="93508" autoAdjust="0"/>
  </p:normalViewPr>
  <p:slideViewPr>
    <p:cSldViewPr>
      <p:cViewPr>
        <p:scale>
          <a:sx n="93" d="100"/>
          <a:sy n="93" d="100"/>
        </p:scale>
        <p:origin x="-1147" y="-5"/>
      </p:cViewPr>
      <p:guideLst>
        <p:guide orient="horz" pos="2160"/>
        <p:guide pos="2880"/>
      </p:guideLst>
    </p:cSldViewPr>
  </p:slideViewPr>
  <p:notesTextViewPr>
    <p:cViewPr>
      <p:scale>
        <a:sx n="1" d="1"/>
        <a:sy n="1" d="1"/>
      </p:scale>
      <p:origin x="0" y="0"/>
    </p:cViewPr>
  </p:notesTextViewPr>
  <p:sorterViewPr>
    <p:cViewPr>
      <p:scale>
        <a:sx n="100" d="100"/>
        <a:sy n="100" d="100"/>
      </p:scale>
      <p:origin x="0" y="66"/>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D8188B02-552A-48B2-8145-9DB60AAD411B}" type="datetimeFigureOut">
              <a:rPr lang="en-US"/>
              <a:pPr>
                <a:defRPr/>
              </a:pPr>
              <a:t>12/9/2011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7CC4BE31-9EB5-4DF4-8A3D-170C63BA0DA8}" type="slidenum">
              <a:rPr lang="en-US"/>
              <a:pPr>
                <a:defRPr/>
              </a:pPr>
              <a:t>‹#›</a:t>
            </a:fld>
            <a:endParaRPr lang="en-US" dirty="0"/>
          </a:p>
        </p:txBody>
      </p:sp>
    </p:spTree>
    <p:extLst>
      <p:ext uri="{BB962C8B-B14F-4D97-AF65-F5344CB8AC3E}">
        <p14:creationId xmlns:p14="http://schemas.microsoft.com/office/powerpoint/2010/main" val="2211693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0EA0A804-C4AA-408F-AC2B-534755984D20}" type="datetimeFigureOut">
              <a:rPr lang="en-US"/>
              <a:pPr>
                <a:defRPr/>
              </a:pPr>
              <a:t>12/9/2011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6D065109-F282-4A32-B33B-9E5AECA18B08}" type="slidenum">
              <a:rPr lang="en-US"/>
              <a:pPr>
                <a:defRPr/>
              </a:pPr>
              <a:t>‹#›</a:t>
            </a:fld>
            <a:endParaRPr lang="en-US" dirty="0"/>
          </a:p>
        </p:txBody>
      </p:sp>
    </p:spTree>
    <p:extLst>
      <p:ext uri="{BB962C8B-B14F-4D97-AF65-F5344CB8AC3E}">
        <p14:creationId xmlns:p14="http://schemas.microsoft.com/office/powerpoint/2010/main" val="15775553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850D52B-E22B-4D62-AB91-C00EE2F580BE}" type="slidenum">
              <a:rPr lang="en-US"/>
              <a:pPr fontAlgn="base">
                <a:spcBef>
                  <a:spcPct val="0"/>
                </a:spcBef>
                <a:spcAft>
                  <a:spcPct val="0"/>
                </a:spcAft>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rifthp.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43"/>
          <p:cNvGrpSpPr>
            <a:grpSpLocks/>
          </p:cNvGrpSpPr>
          <p:nvPr/>
        </p:nvGrpSpPr>
        <p:grpSpPr bwMode="auto">
          <a:xfrm>
            <a:off x="0" y="2268538"/>
            <a:ext cx="4191000" cy="4589462"/>
            <a:chOff x="-1" y="1600199"/>
            <a:chExt cx="4501019" cy="5257801"/>
          </a:xfrm>
        </p:grpSpPr>
        <p:sp>
          <p:nvSpPr>
            <p:cNvPr id="6" name="Freeform 7"/>
            <p:cNvSpPr>
              <a:spLocks/>
            </p:cNvSpPr>
            <p:nvPr/>
          </p:nvSpPr>
          <p:spPr bwMode="auto">
            <a:xfrm>
              <a:off x="-1" y="1600199"/>
              <a:ext cx="4127640" cy="2515233"/>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7" name="Freeform 8"/>
            <p:cNvSpPr>
              <a:spLocks/>
            </p:cNvSpPr>
            <p:nvPr/>
          </p:nvSpPr>
          <p:spPr bwMode="auto">
            <a:xfrm>
              <a:off x="-1" y="3580740"/>
              <a:ext cx="1600931" cy="3277260"/>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4">
                <a:lumMod val="40000"/>
                <a:lumOff val="60000"/>
                <a:alpha val="44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8" name="Freeform 9"/>
            <p:cNvSpPr>
              <a:spLocks/>
            </p:cNvSpPr>
            <p:nvPr/>
          </p:nvSpPr>
          <p:spPr bwMode="auto">
            <a:xfrm>
              <a:off x="-1" y="2438610"/>
              <a:ext cx="2894974" cy="2153316"/>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4">
                <a:lumMod val="40000"/>
                <a:lumOff val="6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9" name="Freeform 10"/>
            <p:cNvSpPr>
              <a:spLocks/>
            </p:cNvSpPr>
            <p:nvPr/>
          </p:nvSpPr>
          <p:spPr bwMode="auto">
            <a:xfrm>
              <a:off x="1224140" y="3886278"/>
              <a:ext cx="3276878" cy="2971722"/>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10" name="Freeform 11"/>
            <p:cNvSpPr>
              <a:spLocks/>
            </p:cNvSpPr>
            <p:nvPr/>
          </p:nvSpPr>
          <p:spPr bwMode="auto">
            <a:xfrm>
              <a:off x="876334" y="3993581"/>
              <a:ext cx="1720276" cy="2864419"/>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a:lstStyle/>
            <a:p>
              <a:pPr fontAlgn="auto">
                <a:spcBef>
                  <a:spcPts val="0"/>
                </a:spcBef>
                <a:spcAft>
                  <a:spcPts val="0"/>
                </a:spcAft>
                <a:defRPr/>
              </a:pPr>
              <a:endParaRPr lang="en-US" dirty="0">
                <a:latin typeface="+mn-lt"/>
              </a:endParaRPr>
            </a:p>
          </p:txBody>
        </p:sp>
      </p:grpSp>
      <p:sp>
        <p:nvSpPr>
          <p:cNvPr id="11" name="Freeform 10"/>
          <p:cNvSpPr>
            <a:spLocks/>
          </p:cNvSpPr>
          <p:nvPr/>
        </p:nvSpPr>
        <p:spPr bwMode="auto">
          <a:xfrm>
            <a:off x="7543800" y="0"/>
            <a:ext cx="1600200"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4"/>
          </a:solidFill>
          <a:ln w="9525">
            <a:noFill/>
            <a:round/>
            <a:headEnd/>
            <a:tailEnd/>
          </a:ln>
        </p:spPr>
        <p:txBody>
          <a:bodyPr/>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a:lstStyle/>
          <a:p>
            <a:pPr fontAlgn="auto">
              <a:spcBef>
                <a:spcPts val="0"/>
              </a:spcBef>
              <a:spcAft>
                <a:spcPts val="0"/>
              </a:spcAft>
              <a:defRPr/>
            </a:pPr>
            <a:endParaRPr lang="en-US" dirty="0">
              <a:latin typeface="+mn-lt"/>
            </a:endParaRPr>
          </a:p>
        </p:txBody>
      </p:sp>
      <p:pic>
        <p:nvPicPr>
          <p:cNvPr id="13" name="Picture 27" descr="RIFTLogoSmbLU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800600"/>
            <a:ext cx="1214438"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457200" y="5791200"/>
            <a:ext cx="8229600" cy="584200"/>
          </a:xfrm>
          <a:prstGeom prst="rect">
            <a:avLst/>
          </a:prstGeom>
          <a:noFill/>
        </p:spPr>
        <p:txBody>
          <a:bodyPr>
            <a:spAutoFit/>
          </a:bodyPr>
          <a:lstStyle/>
          <a:p>
            <a:pPr algn="ctr" fontAlgn="auto">
              <a:spcBef>
                <a:spcPts val="0"/>
              </a:spcBef>
              <a:spcAft>
                <a:spcPts val="0"/>
              </a:spcAft>
              <a:defRPr/>
            </a:pPr>
            <a:r>
              <a:rPr lang="en-US" sz="1200" dirty="0">
                <a:latin typeface="+mn-lt"/>
              </a:rPr>
              <a:t>Rhode Island Federation of Teachers and Health Professionals</a:t>
            </a:r>
          </a:p>
          <a:p>
            <a:pPr algn="ctr" fontAlgn="auto">
              <a:spcBef>
                <a:spcPts val="0"/>
              </a:spcBef>
              <a:spcAft>
                <a:spcPts val="0"/>
              </a:spcAft>
              <a:defRPr/>
            </a:pPr>
            <a:r>
              <a:rPr lang="en-US" sz="1000" dirty="0">
                <a:latin typeface="+mn-lt"/>
              </a:rPr>
              <a:t>356 Smith Street, Providence, RI  02908</a:t>
            </a:r>
          </a:p>
          <a:p>
            <a:pPr algn="ctr" fontAlgn="auto">
              <a:spcBef>
                <a:spcPts val="0"/>
              </a:spcBef>
              <a:spcAft>
                <a:spcPts val="0"/>
              </a:spcAft>
              <a:defRPr/>
            </a:pPr>
            <a:r>
              <a:rPr lang="en-US" sz="1000" dirty="0">
                <a:latin typeface="+mn-lt"/>
              </a:rPr>
              <a:t>Phone:  401-273-9800        </a:t>
            </a:r>
            <a:r>
              <a:rPr lang="en-US" sz="1000" dirty="0">
                <a:latin typeface="+mn-lt"/>
                <a:hlinkClick r:id="rId3"/>
              </a:rPr>
              <a:t>www.rifthp.org</a:t>
            </a:r>
            <a:r>
              <a:rPr lang="en-US" sz="1000" dirty="0">
                <a:latin typeface="+mn-lt"/>
              </a:rPr>
              <a:t>        Fax:401-331-8815</a:t>
            </a:r>
          </a:p>
        </p:txBody>
      </p:sp>
      <p:sp>
        <p:nvSpPr>
          <p:cNvPr id="2" name="Title 1"/>
          <p:cNvSpPr>
            <a:spLocks noGrp="1"/>
          </p:cNvSpPr>
          <p:nvPr>
            <p:ph type="ctrTitle"/>
          </p:nvPr>
        </p:nvSpPr>
        <p:spPr>
          <a:xfrm>
            <a:off x="990600" y="1116449"/>
            <a:ext cx="6858000" cy="707886"/>
          </a:xfrm>
        </p:spPr>
        <p:txBody>
          <a:bodyPr>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1900535"/>
            <a:ext cx="6858000" cy="461665"/>
          </a:xfrm>
        </p:spPr>
        <p:txBody>
          <a:bodyPr>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userDrawn="1">
            <p:ph type="dt" sz="half" idx="10"/>
          </p:nvPr>
        </p:nvSpPr>
        <p:spPr/>
        <p:txBody>
          <a:bodyPr/>
          <a:lstStyle>
            <a:lvl1pPr>
              <a:defRPr/>
            </a:lvl1pPr>
          </a:lstStyle>
          <a:p>
            <a:pPr>
              <a:defRPr/>
            </a:pPr>
            <a:fld id="{091FF08A-FD37-4233-A00F-1C71DBA6EA51}" type="datetimeFigureOut">
              <a:rPr lang="en-US"/>
              <a:pPr>
                <a:defRPr/>
              </a:pPr>
              <a:t>12/9/2011</a:t>
            </a:fld>
            <a:endParaRPr lang="en-US" dirty="0"/>
          </a:p>
        </p:txBody>
      </p:sp>
      <p:sp>
        <p:nvSpPr>
          <p:cNvPr id="16" name="Footer Placeholder 4"/>
          <p:cNvSpPr>
            <a:spLocks noGrp="1"/>
          </p:cNvSpPr>
          <p:nvPr userDrawn="1">
            <p:ph type="ftr" sz="quarter" idx="11"/>
          </p:nvPr>
        </p:nvSpPr>
        <p:spPr/>
        <p:txBody>
          <a:bodyPr/>
          <a:lstStyle>
            <a:lvl1pPr>
              <a:defRPr dirty="0"/>
            </a:lvl1pPr>
          </a:lstStyle>
          <a:p>
            <a:pPr>
              <a:defRPr/>
            </a:pPr>
            <a:endParaRPr lang="en-US" dirty="0"/>
          </a:p>
        </p:txBody>
      </p:sp>
      <p:sp>
        <p:nvSpPr>
          <p:cNvPr id="17" name="Slide Number Placeholder 5"/>
          <p:cNvSpPr>
            <a:spLocks noGrp="1"/>
          </p:cNvSpPr>
          <p:nvPr userDrawn="1">
            <p:ph type="sldNum" sz="quarter" idx="12"/>
          </p:nvPr>
        </p:nvSpPr>
        <p:spPr/>
        <p:txBody>
          <a:bodyPr/>
          <a:lstStyle>
            <a:lvl1pPr>
              <a:defRPr/>
            </a:lvl1pPr>
          </a:lstStyle>
          <a:p>
            <a:pPr>
              <a:defRPr/>
            </a:pPr>
            <a:fld id="{6CB6F109-9D29-4987-805E-FFA8A911EF4A}" type="slidenum">
              <a:rPr lang="en-US"/>
              <a:pPr>
                <a:defRPr/>
              </a:pPr>
              <a:t>‹#›</a:t>
            </a:fld>
            <a:endParaRPr lang="en-US" dirty="0"/>
          </a:p>
        </p:txBody>
      </p:sp>
    </p:spTree>
    <p:extLst>
      <p:ext uri="{BB962C8B-B14F-4D97-AF65-F5344CB8AC3E}">
        <p14:creationId xmlns:p14="http://schemas.microsoft.com/office/powerpoint/2010/main" val="295179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68827B-CFEC-4CCB-ABF6-0E28FD70F880}" type="datetimeFigureOut">
              <a:rPr lang="en-US"/>
              <a:pPr>
                <a:defRPr/>
              </a:pPr>
              <a:t>12/9/2011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6024799-C225-42FC-8C7B-2D1C8AE1F0A0}" type="slidenum">
              <a:rPr lang="en-US"/>
              <a:pPr>
                <a:defRPr/>
              </a:pPr>
              <a:t>‹#›</a:t>
            </a:fld>
            <a:endParaRPr lang="en-US" dirty="0"/>
          </a:p>
        </p:txBody>
      </p:sp>
    </p:spTree>
    <p:extLst>
      <p:ext uri="{BB962C8B-B14F-4D97-AF65-F5344CB8AC3E}">
        <p14:creationId xmlns:p14="http://schemas.microsoft.com/office/powerpoint/2010/main" val="375651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D418D4-7264-4100-80BE-E6A3EEC53777}" type="datetimeFigureOut">
              <a:rPr lang="en-US"/>
              <a:pPr>
                <a:defRPr/>
              </a:pPr>
              <a:t>12/9/2011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9C314AB-6EBB-42D2-98A2-A882EB30F402}" type="slidenum">
              <a:rPr lang="en-US"/>
              <a:pPr>
                <a:defRPr/>
              </a:pPr>
              <a:t>‹#›</a:t>
            </a:fld>
            <a:endParaRPr lang="en-US" dirty="0"/>
          </a:p>
        </p:txBody>
      </p:sp>
    </p:spTree>
    <p:extLst>
      <p:ext uri="{BB962C8B-B14F-4D97-AF65-F5344CB8AC3E}">
        <p14:creationId xmlns:p14="http://schemas.microsoft.com/office/powerpoint/2010/main" val="301767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81859A-7B9F-40AD-B69A-D9167453CBB0}" type="datetimeFigureOut">
              <a:rPr lang="en-US"/>
              <a:pPr>
                <a:defRPr/>
              </a:pPr>
              <a:t>12/9/2011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E91235A-8BBF-460B-8A74-99DE155AA6BC}" type="slidenum">
              <a:rPr lang="en-US"/>
              <a:pPr>
                <a:defRPr/>
              </a:pPr>
              <a:t>‹#›</a:t>
            </a:fld>
            <a:endParaRPr lang="en-US" dirty="0"/>
          </a:p>
        </p:txBody>
      </p:sp>
    </p:spTree>
    <p:extLst>
      <p:ext uri="{BB962C8B-B14F-4D97-AF65-F5344CB8AC3E}">
        <p14:creationId xmlns:p14="http://schemas.microsoft.com/office/powerpoint/2010/main" val="273376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A8669C0-DC5A-4BF9-944E-E4166D70A5D5}" type="datetimeFigureOut">
              <a:rPr lang="en-US"/>
              <a:pPr>
                <a:defRPr/>
              </a:pPr>
              <a:t>12/9/2011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BBBB850-B6DD-466E-A5F3-34319DD7E316}" type="slidenum">
              <a:rPr lang="en-US"/>
              <a:pPr>
                <a:defRPr/>
              </a:pPr>
              <a:t>‹#›</a:t>
            </a:fld>
            <a:endParaRPr lang="en-US" dirty="0"/>
          </a:p>
        </p:txBody>
      </p:sp>
    </p:spTree>
    <p:extLst>
      <p:ext uri="{BB962C8B-B14F-4D97-AF65-F5344CB8AC3E}">
        <p14:creationId xmlns:p14="http://schemas.microsoft.com/office/powerpoint/2010/main" val="217385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72CA3F9-628E-4BE3-BF2A-E14D5CF41268}" type="datetimeFigureOut">
              <a:rPr lang="en-US"/>
              <a:pPr>
                <a:defRPr/>
              </a:pPr>
              <a:t>12/9/2011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67EC11E-1726-4798-98C0-1BFD75BDD4DC}" type="slidenum">
              <a:rPr lang="en-US"/>
              <a:pPr>
                <a:defRPr/>
              </a:pPr>
              <a:t>‹#›</a:t>
            </a:fld>
            <a:endParaRPr lang="en-US" dirty="0"/>
          </a:p>
        </p:txBody>
      </p:sp>
    </p:spTree>
    <p:extLst>
      <p:ext uri="{BB962C8B-B14F-4D97-AF65-F5344CB8AC3E}">
        <p14:creationId xmlns:p14="http://schemas.microsoft.com/office/powerpoint/2010/main" val="363558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7DA607A-3A4C-42CB-AB2D-9134CEEAC182}" type="datetimeFigureOut">
              <a:rPr lang="en-US"/>
              <a:pPr>
                <a:defRPr/>
              </a:pPr>
              <a:t>12/9/2011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AEB69CB-1E26-4E3A-9634-F22AEFD2FEE5}" type="slidenum">
              <a:rPr lang="en-US"/>
              <a:pPr>
                <a:defRPr/>
              </a:pPr>
              <a:t>‹#›</a:t>
            </a:fld>
            <a:endParaRPr lang="en-US" dirty="0"/>
          </a:p>
        </p:txBody>
      </p:sp>
    </p:spTree>
    <p:extLst>
      <p:ext uri="{BB962C8B-B14F-4D97-AF65-F5344CB8AC3E}">
        <p14:creationId xmlns:p14="http://schemas.microsoft.com/office/powerpoint/2010/main" val="335272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605AED9-264F-484E-9E81-9972053D7B09}" type="datetimeFigureOut">
              <a:rPr lang="en-US"/>
              <a:pPr>
                <a:defRPr/>
              </a:pPr>
              <a:t>12/9/2011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64EF9B2-EFCD-43F6-9B6D-0F0B966B71DA}" type="slidenum">
              <a:rPr lang="en-US"/>
              <a:pPr>
                <a:defRPr/>
              </a:pPr>
              <a:t>‹#›</a:t>
            </a:fld>
            <a:endParaRPr lang="en-US" dirty="0"/>
          </a:p>
        </p:txBody>
      </p:sp>
    </p:spTree>
    <p:extLst>
      <p:ext uri="{BB962C8B-B14F-4D97-AF65-F5344CB8AC3E}">
        <p14:creationId xmlns:p14="http://schemas.microsoft.com/office/powerpoint/2010/main" val="296364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3490C0-32EB-4096-AE32-BBE65790F9FC}" type="datetimeFigureOut">
              <a:rPr lang="en-US"/>
              <a:pPr>
                <a:defRPr/>
              </a:pPr>
              <a:t>12/9/2011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770678-2EB0-47EA-ADE1-9F7667386683}" type="slidenum">
              <a:rPr lang="en-US"/>
              <a:pPr>
                <a:defRPr/>
              </a:pPr>
              <a:t>‹#›</a:t>
            </a:fld>
            <a:endParaRPr lang="en-US" dirty="0"/>
          </a:p>
        </p:txBody>
      </p:sp>
    </p:spTree>
    <p:extLst>
      <p:ext uri="{BB962C8B-B14F-4D97-AF65-F5344CB8AC3E}">
        <p14:creationId xmlns:p14="http://schemas.microsoft.com/office/powerpoint/2010/main" val="2722262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CFE835-003F-47E0-BCCD-693C2664DE39}" type="datetimeFigureOut">
              <a:rPr lang="en-US"/>
              <a:pPr>
                <a:defRPr/>
              </a:pPr>
              <a:t>12/9/2011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2657D7D-9287-489C-B1DE-A6CF66B7AE81}" type="slidenum">
              <a:rPr lang="en-US"/>
              <a:pPr>
                <a:defRPr/>
              </a:pPr>
              <a:t>‹#›</a:t>
            </a:fld>
            <a:endParaRPr lang="en-US" dirty="0"/>
          </a:p>
        </p:txBody>
      </p:sp>
    </p:spTree>
    <p:extLst>
      <p:ext uri="{BB962C8B-B14F-4D97-AF65-F5344CB8AC3E}">
        <p14:creationId xmlns:p14="http://schemas.microsoft.com/office/powerpoint/2010/main" val="1426717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07B5BB-1EA5-4885-923C-E05F93A85D53}" type="datetimeFigureOut">
              <a:rPr lang="en-US"/>
              <a:pPr>
                <a:defRPr/>
              </a:pPr>
              <a:t>12/9/2011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73AE01C-3AAE-4651-A43F-255980940CBE}" type="slidenum">
              <a:rPr lang="en-US"/>
              <a:pPr>
                <a:defRPr/>
              </a:pPr>
              <a:t>‹#›</a:t>
            </a:fld>
            <a:endParaRPr lang="en-US" dirty="0"/>
          </a:p>
        </p:txBody>
      </p:sp>
    </p:spTree>
    <p:extLst>
      <p:ext uri="{BB962C8B-B14F-4D97-AF65-F5344CB8AC3E}">
        <p14:creationId xmlns:p14="http://schemas.microsoft.com/office/powerpoint/2010/main" val="60263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08A4C58-B7D6-4A4B-856F-C59837AFEA7B}" type="datetimeFigureOut">
              <a:rPr lang="en-US"/>
              <a:pPr>
                <a:defRPr/>
              </a:pPr>
              <a:t>12/9/2011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grpSp>
        <p:nvGrpSpPr>
          <p:cNvPr id="1028" name="Group 32"/>
          <p:cNvGrpSpPr>
            <a:grpSpLocks/>
          </p:cNvGrpSpPr>
          <p:nvPr/>
        </p:nvGrpSpPr>
        <p:grpSpPr bwMode="auto">
          <a:xfrm>
            <a:off x="0" y="0"/>
            <a:ext cx="9144000" cy="6858000"/>
            <a:chOff x="0" y="0"/>
            <a:chExt cx="9144001" cy="6858000"/>
          </a:xfrm>
        </p:grpSpPr>
        <p:sp>
          <p:nvSpPr>
            <p:cNvPr id="8" name="Rectangle 7"/>
            <p:cNvSpPr/>
            <p:nvPr/>
          </p:nvSpPr>
          <p:spPr>
            <a:xfrm>
              <a:off x="0"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Freeform 9"/>
            <p:cNvSpPr>
              <a:spLocks/>
            </p:cNvSpPr>
            <p:nvPr/>
          </p:nvSpPr>
          <p:spPr bwMode="auto">
            <a:xfrm>
              <a:off x="7543801" y="0"/>
              <a:ext cx="1600200"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4"/>
            </a:solidFill>
            <a:ln w="9525">
              <a:noFill/>
              <a:round/>
              <a:headEnd/>
              <a:tailEnd/>
            </a:ln>
          </p:spPr>
          <p:txBody>
            <a:bodyPr/>
            <a:lstStyle/>
            <a:p>
              <a:pPr fontAlgn="auto">
                <a:spcBef>
                  <a:spcPts val="0"/>
                </a:spcBef>
                <a:spcAft>
                  <a:spcPts val="0"/>
                </a:spcAft>
                <a:defRPr/>
              </a:pPr>
              <a:endParaRPr lang="en-US" dirty="0">
                <a:latin typeface="+mn-lt"/>
              </a:endParaRPr>
            </a:p>
          </p:txBody>
        </p:sp>
        <p:sp>
          <p:nvSpPr>
            <p:cNvPr id="11" name="Freeform 10"/>
            <p:cNvSpPr>
              <a:spLocks/>
            </p:cNvSpPr>
            <p:nvPr/>
          </p:nvSpPr>
          <p:spPr bwMode="auto">
            <a:xfrm>
              <a:off x="3733800" y="5715000"/>
              <a:ext cx="5029201"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solidFill>
              <a:schemeClr val="accent3">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280D30C-7D88-4CEB-A7A3-637E7244CE59}" type="slidenum">
              <a:rPr lang="en-US"/>
              <a:pPr>
                <a:defRPr/>
              </a:pPr>
              <a:t>‹#›</a:t>
            </a:fld>
            <a:endParaRPr lang="en-US" dirty="0"/>
          </a:p>
        </p:txBody>
      </p:sp>
      <p:sp>
        <p:nvSpPr>
          <p:cNvPr id="103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2" name="Group 11"/>
          <p:cNvGrpSpPr>
            <a:grpSpLocks/>
          </p:cNvGrpSpPr>
          <p:nvPr/>
        </p:nvGrpSpPr>
        <p:grpSpPr bwMode="auto">
          <a:xfrm>
            <a:off x="0" y="2854325"/>
            <a:ext cx="3581400" cy="4003675"/>
            <a:chOff x="0" y="2533588"/>
            <a:chExt cx="8022336" cy="8966516"/>
          </a:xfrm>
        </p:grpSpPr>
        <p:sp>
          <p:nvSpPr>
            <p:cNvPr id="13" name="Freeform 7"/>
            <p:cNvSpPr>
              <a:spLocks/>
            </p:cNvSpPr>
            <p:nvPr/>
          </p:nvSpPr>
          <p:spPr bwMode="auto">
            <a:xfrm>
              <a:off x="0" y="2533588"/>
              <a:ext cx="4128517" cy="2513612"/>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14" name="Freeform 8"/>
            <p:cNvSpPr>
              <a:spLocks/>
            </p:cNvSpPr>
            <p:nvPr/>
          </p:nvSpPr>
          <p:spPr bwMode="auto">
            <a:xfrm>
              <a:off x="0" y="4979648"/>
              <a:ext cx="3182621" cy="6520456"/>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4">
                <a:lumMod val="40000"/>
                <a:lumOff val="60000"/>
                <a:alpha val="44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15" name="Freeform 9"/>
            <p:cNvSpPr>
              <a:spLocks/>
            </p:cNvSpPr>
            <p:nvPr/>
          </p:nvSpPr>
          <p:spPr bwMode="auto">
            <a:xfrm>
              <a:off x="0" y="3372643"/>
              <a:ext cx="2894584" cy="2154524"/>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4">
                <a:lumMod val="40000"/>
                <a:lumOff val="60000"/>
              </a:scheme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16" name="Freeform 10"/>
            <p:cNvSpPr>
              <a:spLocks/>
            </p:cNvSpPr>
            <p:nvPr/>
          </p:nvSpPr>
          <p:spPr bwMode="auto">
            <a:xfrm>
              <a:off x="1504189" y="5587609"/>
              <a:ext cx="6518147" cy="5912495"/>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rgbClr val="F2F2F2">
                <a:alpha val="33725"/>
              </a:srgbClr>
            </a:solidFill>
            <a:ln w="9525">
              <a:noFill/>
              <a:round/>
              <a:headEnd/>
              <a:tailEnd/>
            </a:ln>
          </p:spPr>
          <p:txBody>
            <a:bodyPr/>
            <a:lstStyle/>
            <a:p>
              <a:pPr fontAlgn="auto">
                <a:spcBef>
                  <a:spcPts val="0"/>
                </a:spcBef>
                <a:spcAft>
                  <a:spcPts val="0"/>
                </a:spcAft>
                <a:defRPr/>
              </a:pPr>
              <a:endParaRPr lang="en-US" dirty="0">
                <a:latin typeface="+mn-lt"/>
              </a:endParaRPr>
            </a:p>
          </p:txBody>
        </p:sp>
        <p:sp>
          <p:nvSpPr>
            <p:cNvPr id="17" name="Freeform 11"/>
            <p:cNvSpPr>
              <a:spLocks/>
            </p:cNvSpPr>
            <p:nvPr/>
          </p:nvSpPr>
          <p:spPr bwMode="auto">
            <a:xfrm>
              <a:off x="1155701" y="5800928"/>
              <a:ext cx="3420872" cy="5699176"/>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a:lstStyle/>
            <a:p>
              <a:pPr fontAlgn="auto">
                <a:spcBef>
                  <a:spcPts val="0"/>
                </a:spcBef>
                <a:spcAft>
                  <a:spcPts val="0"/>
                </a:spcAft>
                <a:defRPr/>
              </a:pPr>
              <a:endParaRPr lang="en-US" dirty="0">
                <a:latin typeface="+mn-lt"/>
              </a:endParaRPr>
            </a:p>
          </p:txBody>
        </p:sp>
      </p:grpSp>
      <p:pic>
        <p:nvPicPr>
          <p:cNvPr id="1033" name="Picture 17" descr="RIFTLogoSmbLUE.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8600" y="6096000"/>
            <a:ext cx="5461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4000" kern="1200">
          <a:solidFill>
            <a:srgbClr val="375BB0"/>
          </a:solidFill>
          <a:latin typeface="+mj-lt"/>
          <a:ea typeface="+mj-ea"/>
          <a:cs typeface="+mj-cs"/>
        </a:defRPr>
      </a:lvl1pPr>
      <a:lvl2pPr algn="l" rtl="0" eaLnBrk="1" fontAlgn="base" hangingPunct="1">
        <a:spcBef>
          <a:spcPct val="0"/>
        </a:spcBef>
        <a:spcAft>
          <a:spcPct val="0"/>
        </a:spcAft>
        <a:defRPr sz="4000">
          <a:solidFill>
            <a:srgbClr val="375BB0"/>
          </a:solidFill>
          <a:latin typeface="Calibri" pitchFamily="34" charset="0"/>
        </a:defRPr>
      </a:lvl2pPr>
      <a:lvl3pPr algn="l" rtl="0" eaLnBrk="1" fontAlgn="base" hangingPunct="1">
        <a:spcBef>
          <a:spcPct val="0"/>
        </a:spcBef>
        <a:spcAft>
          <a:spcPct val="0"/>
        </a:spcAft>
        <a:defRPr sz="4000">
          <a:solidFill>
            <a:srgbClr val="375BB0"/>
          </a:solidFill>
          <a:latin typeface="Calibri" pitchFamily="34" charset="0"/>
        </a:defRPr>
      </a:lvl3pPr>
      <a:lvl4pPr algn="l" rtl="0" eaLnBrk="1" fontAlgn="base" hangingPunct="1">
        <a:spcBef>
          <a:spcPct val="0"/>
        </a:spcBef>
        <a:spcAft>
          <a:spcPct val="0"/>
        </a:spcAft>
        <a:defRPr sz="4000">
          <a:solidFill>
            <a:srgbClr val="375BB0"/>
          </a:solidFill>
          <a:latin typeface="Calibri" pitchFamily="34" charset="0"/>
        </a:defRPr>
      </a:lvl4pPr>
      <a:lvl5pPr algn="l" rtl="0" eaLnBrk="1" fontAlgn="base" hangingPunct="1">
        <a:spcBef>
          <a:spcPct val="0"/>
        </a:spcBef>
        <a:spcAft>
          <a:spcPct val="0"/>
        </a:spcAft>
        <a:defRPr sz="4000">
          <a:solidFill>
            <a:srgbClr val="375BB0"/>
          </a:solidFill>
          <a:latin typeface="Calibri" pitchFamily="34" charset="0"/>
        </a:defRPr>
      </a:lvl5pPr>
      <a:lvl6pPr marL="457200" algn="l" rtl="0" eaLnBrk="1" fontAlgn="base" hangingPunct="1">
        <a:spcBef>
          <a:spcPct val="0"/>
        </a:spcBef>
        <a:spcAft>
          <a:spcPct val="0"/>
        </a:spcAft>
        <a:defRPr sz="4000">
          <a:solidFill>
            <a:srgbClr val="375BB0"/>
          </a:solidFill>
          <a:latin typeface="Calibri" pitchFamily="34" charset="0"/>
        </a:defRPr>
      </a:lvl6pPr>
      <a:lvl7pPr marL="914400" algn="l" rtl="0" eaLnBrk="1" fontAlgn="base" hangingPunct="1">
        <a:spcBef>
          <a:spcPct val="0"/>
        </a:spcBef>
        <a:spcAft>
          <a:spcPct val="0"/>
        </a:spcAft>
        <a:defRPr sz="4000">
          <a:solidFill>
            <a:srgbClr val="375BB0"/>
          </a:solidFill>
          <a:latin typeface="Calibri" pitchFamily="34" charset="0"/>
        </a:defRPr>
      </a:lvl7pPr>
      <a:lvl8pPr marL="1371600" algn="l" rtl="0" eaLnBrk="1" fontAlgn="base" hangingPunct="1">
        <a:spcBef>
          <a:spcPct val="0"/>
        </a:spcBef>
        <a:spcAft>
          <a:spcPct val="0"/>
        </a:spcAft>
        <a:defRPr sz="4000">
          <a:solidFill>
            <a:srgbClr val="375BB0"/>
          </a:solidFill>
          <a:latin typeface="Calibri" pitchFamily="34" charset="0"/>
        </a:defRPr>
      </a:lvl8pPr>
      <a:lvl9pPr marL="1828800" algn="l" rtl="0" eaLnBrk="1" fontAlgn="base" hangingPunct="1">
        <a:spcBef>
          <a:spcPct val="0"/>
        </a:spcBef>
        <a:spcAft>
          <a:spcPct val="0"/>
        </a:spcAft>
        <a:defRPr sz="4000">
          <a:solidFill>
            <a:srgbClr val="375BB0"/>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400" kern="1200">
          <a:solidFill>
            <a:srgbClr val="1B2D58"/>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rgbClr val="1B2D58"/>
          </a:solidFill>
          <a:latin typeface="+mn-lt"/>
          <a:ea typeface="+mn-ea"/>
          <a:cs typeface="+mn-cs"/>
        </a:defRPr>
      </a:lvl2pPr>
      <a:lvl3pPr marL="1143000" indent="-228600" algn="l" rtl="0" eaLnBrk="1" fontAlgn="base" hangingPunct="1">
        <a:spcBef>
          <a:spcPct val="20000"/>
        </a:spcBef>
        <a:spcAft>
          <a:spcPct val="0"/>
        </a:spcAft>
        <a:buFont typeface="Arial" charset="0"/>
        <a:buChar char="•"/>
        <a:defRPr kern="1200">
          <a:solidFill>
            <a:srgbClr val="1B2D58"/>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600" kern="1200">
          <a:solidFill>
            <a:srgbClr val="1B2D58"/>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kern="1200">
          <a:solidFill>
            <a:srgbClr val="1B2D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533400" y="728569"/>
            <a:ext cx="7772400" cy="1938992"/>
          </a:xfrm>
        </p:spPr>
        <p:txBody>
          <a:bodyPr/>
          <a:lstStyle/>
          <a:p>
            <a:pPr algn="ctr"/>
            <a:r>
              <a:rPr lang="en-US" dirty="0" smtClean="0">
                <a:solidFill>
                  <a:srgbClr val="375BB0"/>
                </a:solidFill>
              </a:rPr>
              <a:t>PENSION </a:t>
            </a:r>
            <a:r>
              <a:rPr lang="en-US" dirty="0" smtClean="0">
                <a:solidFill>
                  <a:srgbClr val="375BB0"/>
                </a:solidFill>
              </a:rPr>
              <a:t>Changes</a:t>
            </a:r>
            <a:r>
              <a:rPr lang="en-US" dirty="0" smtClean="0">
                <a:solidFill>
                  <a:srgbClr val="375BB0"/>
                </a:solidFill>
              </a:rPr>
              <a:t/>
            </a:r>
            <a:br>
              <a:rPr lang="en-US" dirty="0" smtClean="0">
                <a:solidFill>
                  <a:srgbClr val="375BB0"/>
                </a:solidFill>
              </a:rPr>
            </a:br>
            <a:r>
              <a:rPr lang="en-US" dirty="0">
                <a:solidFill>
                  <a:srgbClr val="375BB0"/>
                </a:solidFill>
              </a:rPr>
              <a:t/>
            </a:r>
            <a:br>
              <a:rPr lang="en-US" dirty="0">
                <a:solidFill>
                  <a:srgbClr val="375BB0"/>
                </a:solidFill>
              </a:rPr>
            </a:br>
            <a:r>
              <a:rPr lang="en-US" dirty="0" smtClean="0">
                <a:solidFill>
                  <a:srgbClr val="375BB0"/>
                </a:solidFill>
              </a:rPr>
              <a:t>WHAT H 6319 and S 1111  DID TO US</a:t>
            </a:r>
          </a:p>
        </p:txBody>
      </p:sp>
      <p:sp>
        <p:nvSpPr>
          <p:cNvPr id="3075" name="Subtitle 4"/>
          <p:cNvSpPr>
            <a:spLocks noGrp="1"/>
          </p:cNvSpPr>
          <p:nvPr>
            <p:ph type="subTitle" idx="1"/>
          </p:nvPr>
        </p:nvSpPr>
        <p:spPr>
          <a:xfrm>
            <a:off x="2590800" y="3276600"/>
            <a:ext cx="5791200" cy="904863"/>
          </a:xfrm>
        </p:spPr>
        <p:txBody>
          <a:bodyPr/>
          <a:lstStyle/>
          <a:p>
            <a:pPr algn="ctr"/>
            <a:r>
              <a:rPr lang="en-US" dirty="0" smtClean="0">
                <a:solidFill>
                  <a:srgbClr val="FF0000"/>
                </a:solidFill>
              </a:rPr>
              <a:t>Modified RIFTH Presentation</a:t>
            </a:r>
          </a:p>
          <a:p>
            <a:pPr algn="ctr"/>
            <a:endParaRPr lang="en-US" dirty="0">
              <a:solidFill>
                <a:srgbClr val="1B2D5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CREATE?</a:t>
            </a:r>
            <a:endParaRPr lang="en-US" dirty="0"/>
          </a:p>
        </p:txBody>
      </p:sp>
      <p:sp>
        <p:nvSpPr>
          <p:cNvPr id="3" name="Content Placeholder 2"/>
          <p:cNvSpPr>
            <a:spLocks noGrp="1"/>
          </p:cNvSpPr>
          <p:nvPr>
            <p:ph idx="1"/>
          </p:nvPr>
        </p:nvSpPr>
        <p:spPr/>
        <p:txBody>
          <a:bodyPr/>
          <a:lstStyle/>
          <a:p>
            <a:r>
              <a:rPr lang="en-US" sz="2800" dirty="0" smtClean="0"/>
              <a:t>In addition to the amended defined benefit plan, members will participate in a defined contribution plan after July 1, 2012</a:t>
            </a:r>
          </a:p>
          <a:p>
            <a:endParaRPr lang="en-US" sz="2800" dirty="0"/>
          </a:p>
          <a:p>
            <a:r>
              <a:rPr lang="en-US" sz="2800" dirty="0" smtClean="0"/>
              <a:t>Each member will have her/his own account managed by third party </a:t>
            </a:r>
            <a:r>
              <a:rPr lang="en-US" sz="2800" b="1" dirty="0" smtClean="0"/>
              <a:t>vendors yet to be determined</a:t>
            </a:r>
            <a:endParaRPr lang="en-US" sz="2800" b="1" dirty="0"/>
          </a:p>
        </p:txBody>
      </p:sp>
    </p:spTree>
    <p:extLst>
      <p:ext uri="{BB962C8B-B14F-4D97-AF65-F5344CB8AC3E}">
        <p14:creationId xmlns:p14="http://schemas.microsoft.com/office/powerpoint/2010/main" val="587762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 YOU PAY?</a:t>
            </a:r>
            <a:endParaRPr lang="en-US" dirty="0"/>
          </a:p>
        </p:txBody>
      </p:sp>
      <p:sp>
        <p:nvSpPr>
          <p:cNvPr id="3" name="Content Placeholder 2"/>
          <p:cNvSpPr>
            <a:spLocks noGrp="1"/>
          </p:cNvSpPr>
          <p:nvPr>
            <p:ph idx="1"/>
          </p:nvPr>
        </p:nvSpPr>
        <p:spPr/>
        <p:txBody>
          <a:bodyPr/>
          <a:lstStyle/>
          <a:p>
            <a:r>
              <a:rPr lang="en-US" sz="2800" b="1" dirty="0" smtClean="0"/>
              <a:t>You will contribute 5% of pay into the private account after July 1 2012 if your district participates in Social Security</a:t>
            </a:r>
          </a:p>
          <a:p>
            <a:endParaRPr lang="en-US" sz="1400" dirty="0" smtClean="0"/>
          </a:p>
          <a:p>
            <a:r>
              <a:rPr lang="en-US" sz="2800" dirty="0" smtClean="0"/>
              <a:t>You will contribute 7% of pay into the private account after July 1, 2012 if you work in a non-Social Security district</a:t>
            </a:r>
          </a:p>
          <a:p>
            <a:endParaRPr lang="en-US" sz="1400" dirty="0" smtClean="0"/>
          </a:p>
          <a:p>
            <a:r>
              <a:rPr lang="en-US" sz="2800" b="1" dirty="0" smtClean="0"/>
              <a:t>You will manage your private account investment options</a:t>
            </a:r>
            <a:endParaRPr lang="en-US" sz="2800" b="1" dirty="0"/>
          </a:p>
        </p:txBody>
      </p:sp>
    </p:spTree>
    <p:extLst>
      <p:ext uri="{BB962C8B-B14F-4D97-AF65-F5344CB8AC3E}">
        <p14:creationId xmlns:p14="http://schemas.microsoft.com/office/powerpoint/2010/main" val="1874487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DOES YOUR EMPLOYER PAY?</a:t>
            </a:r>
            <a:endParaRPr lang="en-US" dirty="0"/>
          </a:p>
        </p:txBody>
      </p:sp>
      <p:sp>
        <p:nvSpPr>
          <p:cNvPr id="3" name="Content Placeholder 2"/>
          <p:cNvSpPr>
            <a:spLocks noGrp="1"/>
          </p:cNvSpPr>
          <p:nvPr>
            <p:ph idx="1"/>
          </p:nvPr>
        </p:nvSpPr>
        <p:spPr/>
        <p:txBody>
          <a:bodyPr/>
          <a:lstStyle/>
          <a:p>
            <a:r>
              <a:rPr lang="en-US" sz="2800" b="1" dirty="0"/>
              <a:t>Your employer will pay 1% if in a Social Security district </a:t>
            </a:r>
            <a:endParaRPr lang="en-US" sz="2800" b="1" dirty="0" smtClean="0"/>
          </a:p>
          <a:p>
            <a:endParaRPr lang="en-US" sz="2800" dirty="0"/>
          </a:p>
          <a:p>
            <a:r>
              <a:rPr lang="en-US" sz="2800" dirty="0" smtClean="0"/>
              <a:t>Your employer will pay </a:t>
            </a:r>
            <a:r>
              <a:rPr lang="en-US" sz="2800" dirty="0"/>
              <a:t>3% of pay if in a non-Social Security district into your private </a:t>
            </a:r>
            <a:r>
              <a:rPr lang="en-US" sz="2800" dirty="0" smtClean="0"/>
              <a:t>account</a:t>
            </a:r>
          </a:p>
          <a:p>
            <a:endParaRPr lang="en-US" sz="2800" dirty="0"/>
          </a:p>
          <a:p>
            <a:r>
              <a:rPr lang="en-US" sz="2800" dirty="0" smtClean="0"/>
              <a:t>Your employer will still also continue to fund the defined benefit plan through significant employer contributions</a:t>
            </a:r>
            <a:endParaRPr lang="en-US" sz="2800" dirty="0"/>
          </a:p>
          <a:p>
            <a:endParaRPr lang="en-US" sz="2800" dirty="0"/>
          </a:p>
        </p:txBody>
      </p:sp>
    </p:spTree>
    <p:extLst>
      <p:ext uri="{BB962C8B-B14F-4D97-AF65-F5344CB8AC3E}">
        <p14:creationId xmlns:p14="http://schemas.microsoft.com/office/powerpoint/2010/main" val="1570172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PAY EXTRA?</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You can volunteer to pay more into your private account than the required 5% or 7% contribution</a:t>
            </a:r>
          </a:p>
          <a:p>
            <a:endParaRPr lang="en-US" sz="2800" dirty="0" smtClean="0"/>
          </a:p>
          <a:p>
            <a:r>
              <a:rPr lang="en-US" sz="2800" dirty="0" smtClean="0"/>
              <a:t>This provision must be approved by the State Investment Commission</a:t>
            </a:r>
          </a:p>
          <a:p>
            <a:endParaRPr lang="en-US" sz="2800" dirty="0" smtClean="0"/>
          </a:p>
          <a:p>
            <a:r>
              <a:rPr lang="en-US" sz="2800" dirty="0" smtClean="0"/>
              <a:t>Employee contributions are done on a pre-tax basis</a:t>
            </a:r>
            <a:endParaRPr lang="en-US" sz="2800" dirty="0"/>
          </a:p>
        </p:txBody>
      </p:sp>
    </p:spTree>
    <p:extLst>
      <p:ext uri="{BB962C8B-B14F-4D97-AF65-F5344CB8AC3E}">
        <p14:creationId xmlns:p14="http://schemas.microsoft.com/office/powerpoint/2010/main" val="3398629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WILL IT INCREASE?</a:t>
            </a:r>
            <a:endParaRPr lang="en-US" dirty="0"/>
          </a:p>
        </p:txBody>
      </p:sp>
      <p:sp>
        <p:nvSpPr>
          <p:cNvPr id="3" name="Content Placeholder 2"/>
          <p:cNvSpPr>
            <a:spLocks noGrp="1"/>
          </p:cNvSpPr>
          <p:nvPr>
            <p:ph idx="1"/>
          </p:nvPr>
        </p:nvSpPr>
        <p:spPr/>
        <p:txBody>
          <a:bodyPr/>
          <a:lstStyle/>
          <a:p>
            <a:r>
              <a:rPr lang="en-US" sz="2800" dirty="0"/>
              <a:t>COLA Provision for all state workers (including Judges), teachers, and MERS members is based on stock market </a:t>
            </a:r>
            <a:r>
              <a:rPr lang="en-US" sz="2800" dirty="0" smtClean="0"/>
              <a:t>performance</a:t>
            </a:r>
          </a:p>
          <a:p>
            <a:r>
              <a:rPr lang="en-US" sz="2800" dirty="0" smtClean="0"/>
              <a:t>The </a:t>
            </a:r>
            <a:r>
              <a:rPr lang="en-US" sz="2800" dirty="0"/>
              <a:t>COLA (or Dividend) is based on 5 year average investment return minus 5.5</a:t>
            </a:r>
            <a:r>
              <a:rPr lang="en-US" sz="2800" dirty="0" smtClean="0"/>
              <a:t>%.</a:t>
            </a:r>
          </a:p>
          <a:p>
            <a:r>
              <a:rPr lang="en-US" sz="2800" b="1" dirty="0" smtClean="0"/>
              <a:t>The COLA </a:t>
            </a:r>
            <a:r>
              <a:rPr lang="en-US" sz="2800" b="1" dirty="0"/>
              <a:t>can range from 0% to 4</a:t>
            </a:r>
            <a:r>
              <a:rPr lang="en-US" sz="2800" b="1" dirty="0" smtClean="0"/>
              <a:t>%</a:t>
            </a:r>
          </a:p>
          <a:p>
            <a:r>
              <a:rPr lang="en-US" sz="2800" b="1" dirty="0" smtClean="0"/>
              <a:t>The COLA only is applied to the first $25,000 (indexed) of pension benefit</a:t>
            </a:r>
            <a:endParaRPr lang="en-US" sz="2800" b="1" dirty="0"/>
          </a:p>
          <a:p>
            <a:endParaRPr lang="en-US" sz="2800" dirty="0"/>
          </a:p>
        </p:txBody>
      </p:sp>
    </p:spTree>
    <p:extLst>
      <p:ext uri="{BB962C8B-B14F-4D97-AF65-F5344CB8AC3E}">
        <p14:creationId xmlns:p14="http://schemas.microsoft.com/office/powerpoint/2010/main" val="2323753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IT INCREASE?</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The COLA is suspended while the aggregate state funding ratio is below 80%</a:t>
            </a:r>
          </a:p>
          <a:p>
            <a:endParaRPr lang="en-US" sz="1400" dirty="0"/>
          </a:p>
          <a:p>
            <a:r>
              <a:rPr lang="en-US" sz="2800" dirty="0" smtClean="0"/>
              <a:t>All state plans, including teachers, state workers, state police and judges are included in determining when the COLA returns</a:t>
            </a:r>
          </a:p>
          <a:p>
            <a:endParaRPr lang="en-US" sz="1400" dirty="0" smtClean="0"/>
          </a:p>
          <a:p>
            <a:r>
              <a:rPr lang="en-US" sz="2800" dirty="0" smtClean="0"/>
              <a:t>COLA may be awarded every five years while suspension is in effect</a:t>
            </a:r>
            <a:endParaRPr lang="en-US" sz="2800" dirty="0"/>
          </a:p>
        </p:txBody>
      </p:sp>
    </p:spTree>
    <p:extLst>
      <p:ext uri="{BB962C8B-B14F-4D97-AF65-F5344CB8AC3E}">
        <p14:creationId xmlns:p14="http://schemas.microsoft.com/office/powerpoint/2010/main" val="3110210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Plan</a:t>
            </a:r>
            <a:endParaRPr lang="en-US" dirty="0"/>
          </a:p>
        </p:txBody>
      </p:sp>
      <p:sp>
        <p:nvSpPr>
          <p:cNvPr id="3" name="Content Placeholder 2"/>
          <p:cNvSpPr>
            <a:spLocks noGrp="1"/>
          </p:cNvSpPr>
          <p:nvPr>
            <p:ph idx="1"/>
          </p:nvPr>
        </p:nvSpPr>
        <p:spPr/>
        <p:txBody>
          <a:bodyPr/>
          <a:lstStyle/>
          <a:p>
            <a:pPr marL="0" indent="0">
              <a:buNone/>
            </a:pPr>
            <a:r>
              <a:rPr lang="en-US" sz="1400" dirty="0"/>
              <a:t>After a series of pension improvements, by the end of the 1980s the teachers and state workers had a benefit package that consisted of the following benefits.  The cost for these benefits is an employee contribution of 9.5% of salary for teachers and 8.75% for state workers</a:t>
            </a:r>
            <a:r>
              <a:rPr lang="en-US" sz="1400" dirty="0" smtClean="0"/>
              <a:t>.</a:t>
            </a:r>
          </a:p>
          <a:p>
            <a:pPr marL="0" indent="0">
              <a:buNone/>
            </a:pPr>
            <a:endParaRPr lang="en-US" sz="1400" dirty="0"/>
          </a:p>
          <a:p>
            <a:pPr marL="0" indent="0">
              <a:buNone/>
            </a:pPr>
            <a:endParaRPr lang="en-US" sz="1400" dirty="0"/>
          </a:p>
          <a:p>
            <a:pPr marL="0" indent="0">
              <a:buNone/>
            </a:pPr>
            <a:r>
              <a:rPr lang="en-US" sz="800" dirty="0"/>
              <a:t> </a:t>
            </a:r>
          </a:p>
          <a:p>
            <a:pPr marL="0" indent="0">
              <a:buNone/>
            </a:pPr>
            <a:r>
              <a:rPr lang="en-US" sz="1200" b="1" u="sng" dirty="0"/>
              <a:t>Benefit </a:t>
            </a:r>
            <a:r>
              <a:rPr lang="en-US" sz="1200" b="1" u="sng" dirty="0" smtClean="0"/>
              <a:t>Formula</a:t>
            </a:r>
            <a:r>
              <a:rPr lang="en-US" sz="1200" b="1" dirty="0"/>
              <a:t> </a:t>
            </a:r>
            <a:r>
              <a:rPr lang="en-US" sz="1200" b="1" dirty="0" smtClean="0"/>
              <a:t>           </a:t>
            </a:r>
            <a:r>
              <a:rPr lang="en-US" sz="1200" b="1" u="sng" dirty="0" smtClean="0"/>
              <a:t>Maximum </a:t>
            </a:r>
            <a:r>
              <a:rPr lang="en-US" sz="1200" b="1" u="sng" dirty="0"/>
              <a:t>Benefit</a:t>
            </a:r>
            <a:r>
              <a:rPr lang="en-US" sz="1200" b="1" dirty="0"/>
              <a:t>	   </a:t>
            </a:r>
            <a:r>
              <a:rPr lang="en-US" sz="1200" b="1" u="sng" dirty="0"/>
              <a:t>Final Average Salary</a:t>
            </a:r>
            <a:r>
              <a:rPr lang="en-US" sz="1200" b="1" dirty="0"/>
              <a:t>	         </a:t>
            </a:r>
            <a:r>
              <a:rPr lang="en-US" sz="1200" b="1" u="sng" dirty="0"/>
              <a:t>Eligibility</a:t>
            </a:r>
            <a:r>
              <a:rPr lang="en-US" sz="1200" b="1" dirty="0"/>
              <a:t>		        </a:t>
            </a:r>
            <a:r>
              <a:rPr lang="en-US" sz="1200" b="1" u="sng" dirty="0"/>
              <a:t>Cola</a:t>
            </a:r>
            <a:endParaRPr lang="en-US" sz="1200" dirty="0"/>
          </a:p>
          <a:p>
            <a:pPr marL="0" indent="0">
              <a:buNone/>
            </a:pPr>
            <a:r>
              <a:rPr lang="en-US" sz="1200" dirty="0"/>
              <a:t>1-10  yr  = </a:t>
            </a:r>
            <a:r>
              <a:rPr lang="en-US" sz="1200" dirty="0" smtClean="0"/>
              <a:t>1.7                          80</a:t>
            </a:r>
            <a:r>
              <a:rPr lang="en-US" sz="1200" dirty="0"/>
              <a:t>%	</a:t>
            </a:r>
            <a:r>
              <a:rPr lang="en-US" sz="1200" dirty="0" smtClean="0"/>
              <a:t>3 </a:t>
            </a:r>
            <a:r>
              <a:rPr lang="en-US" sz="1200" dirty="0"/>
              <a:t>highest consecutive years	</a:t>
            </a:r>
            <a:r>
              <a:rPr lang="en-US" sz="1200" dirty="0" smtClean="0"/>
              <a:t>*28 </a:t>
            </a:r>
            <a:r>
              <a:rPr lang="en-US" sz="1200" dirty="0"/>
              <a:t>years of service at 	</a:t>
            </a:r>
            <a:r>
              <a:rPr lang="en-US" sz="1200" dirty="0" smtClean="0"/>
              <a:t>*3</a:t>
            </a:r>
            <a:r>
              <a:rPr lang="en-US" sz="1200" dirty="0"/>
              <a:t>% compounded</a:t>
            </a:r>
          </a:p>
          <a:p>
            <a:pPr marL="0" indent="0">
              <a:buNone/>
            </a:pPr>
            <a:r>
              <a:rPr lang="en-US" sz="1200" dirty="0"/>
              <a:t>11-20 yr = 1.9%				</a:t>
            </a:r>
            <a:r>
              <a:rPr lang="en-US" sz="1200" dirty="0" smtClean="0"/>
              <a:t>any </a:t>
            </a:r>
            <a:r>
              <a:rPr lang="en-US" sz="1200" dirty="0"/>
              <a:t>age		annually</a:t>
            </a:r>
          </a:p>
          <a:p>
            <a:pPr marL="0" indent="0">
              <a:buNone/>
            </a:pPr>
            <a:r>
              <a:rPr lang="en-US" sz="1200" dirty="0"/>
              <a:t>21-34 yr = 3.0%				</a:t>
            </a:r>
            <a:r>
              <a:rPr lang="en-US" sz="1200" dirty="0" smtClean="0"/>
              <a:t>or</a:t>
            </a:r>
            <a:r>
              <a:rPr lang="en-US" sz="1200" dirty="0"/>
              <a:t>		</a:t>
            </a:r>
          </a:p>
          <a:p>
            <a:pPr marL="0" indent="0">
              <a:buNone/>
            </a:pPr>
            <a:r>
              <a:rPr lang="en-US" sz="1200" dirty="0"/>
              <a:t>35th yr   =  2.0%				</a:t>
            </a:r>
            <a:r>
              <a:rPr lang="en-US" sz="1200" dirty="0" smtClean="0"/>
              <a:t>*Age </a:t>
            </a:r>
            <a:r>
              <a:rPr lang="en-US" sz="1200" dirty="0"/>
              <a:t>60 with 10 years 	</a:t>
            </a:r>
            <a:r>
              <a:rPr lang="en-US" sz="1200" dirty="0" smtClean="0"/>
              <a:t>*3</a:t>
            </a:r>
            <a:r>
              <a:rPr lang="en-US" sz="1200" baseline="30000" dirty="0" smtClean="0"/>
              <a:t>rd</a:t>
            </a:r>
            <a:r>
              <a:rPr lang="en-US" sz="1200" dirty="0" smtClean="0"/>
              <a:t> </a:t>
            </a:r>
            <a:r>
              <a:rPr lang="en-US" sz="1200" dirty="0"/>
              <a:t>January after</a:t>
            </a:r>
          </a:p>
          <a:p>
            <a:pPr marL="0" indent="0">
              <a:buNone/>
            </a:pPr>
            <a:r>
              <a:rPr lang="en-US" sz="1200" dirty="0"/>
              <a:t>					contributing service	</a:t>
            </a:r>
            <a:r>
              <a:rPr lang="en-US" sz="1200" dirty="0" smtClean="0"/>
              <a:t>date </a:t>
            </a:r>
            <a:r>
              <a:rPr lang="en-US" sz="1200" dirty="0"/>
              <a:t>of retirement</a:t>
            </a:r>
          </a:p>
          <a:p>
            <a:pPr marL="0" indent="0">
              <a:buNone/>
            </a:pPr>
            <a:r>
              <a:rPr lang="en-US" sz="1200" b="1" dirty="0"/>
              <a:t> </a:t>
            </a:r>
            <a:endParaRPr lang="en-US" sz="1200" dirty="0"/>
          </a:p>
          <a:p>
            <a:pPr marL="0" indent="0">
              <a:buNone/>
            </a:pPr>
            <a:endParaRPr lang="en-US" sz="1200" dirty="0"/>
          </a:p>
        </p:txBody>
      </p:sp>
    </p:spTree>
    <p:extLst>
      <p:ext uri="{BB962C8B-B14F-4D97-AF65-F5344CB8AC3E}">
        <p14:creationId xmlns:p14="http://schemas.microsoft.com/office/powerpoint/2010/main" val="155534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2005 - Creation of Schedule B</a:t>
            </a:r>
            <a:endParaRPr lang="en-US" dirty="0"/>
          </a:p>
        </p:txBody>
      </p:sp>
      <p:sp>
        <p:nvSpPr>
          <p:cNvPr id="3" name="Content Placeholder 2"/>
          <p:cNvSpPr>
            <a:spLocks noGrp="1"/>
          </p:cNvSpPr>
          <p:nvPr>
            <p:ph idx="1"/>
          </p:nvPr>
        </p:nvSpPr>
        <p:spPr>
          <a:xfrm>
            <a:off x="304800" y="1600200"/>
            <a:ext cx="7848600" cy="4525963"/>
          </a:xfrm>
        </p:spPr>
        <p:txBody>
          <a:bodyPr/>
          <a:lstStyle/>
          <a:p>
            <a:pPr marL="0" indent="0">
              <a:buNone/>
            </a:pPr>
            <a:r>
              <a:rPr lang="en-US" sz="1400" b="1" dirty="0"/>
              <a:t>Impact</a:t>
            </a:r>
            <a:r>
              <a:rPr lang="en-US" sz="1400" dirty="0"/>
              <a:t>: The General Assembly created a second tier of pension benefits for teachers and state workers who were not vested (ten years of contributing service) as of July 1, 2005. </a:t>
            </a:r>
            <a:endParaRPr lang="en-US" sz="1400" dirty="0" smtClean="0"/>
          </a:p>
          <a:p>
            <a:pPr marL="0" indent="0">
              <a:buNone/>
            </a:pPr>
            <a:endParaRPr lang="en-US" sz="1400" dirty="0"/>
          </a:p>
          <a:p>
            <a:pPr marL="0" indent="0">
              <a:buNone/>
            </a:pPr>
            <a:r>
              <a:rPr lang="en-US" sz="1400" dirty="0" smtClean="0"/>
              <a:t> </a:t>
            </a:r>
            <a:r>
              <a:rPr lang="en-US" sz="1400" dirty="0"/>
              <a:t>The original tier was labeled Schedule A and the second tier was labeled Schedule B.  The benefits Schedule B were as follows</a:t>
            </a:r>
            <a:r>
              <a:rPr lang="en-US" sz="1400" dirty="0" smtClean="0"/>
              <a:t>:</a:t>
            </a:r>
          </a:p>
          <a:p>
            <a:pPr marL="0" indent="0">
              <a:buNone/>
            </a:pPr>
            <a:endParaRPr lang="en-US" sz="1400" dirty="0"/>
          </a:p>
          <a:p>
            <a:pPr marL="0" indent="0">
              <a:buNone/>
            </a:pPr>
            <a:endParaRPr lang="en-US" sz="1400" dirty="0" smtClean="0"/>
          </a:p>
          <a:p>
            <a:pPr marL="0" indent="0">
              <a:buNone/>
            </a:pPr>
            <a:endParaRPr lang="en-US" sz="900" dirty="0"/>
          </a:p>
          <a:p>
            <a:pPr marL="0" indent="0">
              <a:buNone/>
            </a:pPr>
            <a:r>
              <a:rPr lang="en-US" sz="900" dirty="0"/>
              <a:t> </a:t>
            </a:r>
          </a:p>
          <a:p>
            <a:pPr marL="0" indent="0">
              <a:buNone/>
            </a:pPr>
            <a:r>
              <a:rPr lang="en-US" sz="900" b="1" u="sng" dirty="0"/>
              <a:t>Benefit Formula</a:t>
            </a:r>
            <a:r>
              <a:rPr lang="en-US" sz="900" b="1" dirty="0"/>
              <a:t>	</a:t>
            </a:r>
            <a:r>
              <a:rPr lang="en-US" sz="900" b="1" u="sng" dirty="0"/>
              <a:t>Maximum Benefit</a:t>
            </a:r>
            <a:r>
              <a:rPr lang="en-US" sz="900" b="1" dirty="0"/>
              <a:t>	   </a:t>
            </a:r>
            <a:r>
              <a:rPr lang="en-US" sz="900" b="1" u="sng" dirty="0"/>
              <a:t>Final Average Salary</a:t>
            </a:r>
            <a:r>
              <a:rPr lang="en-US" sz="900" b="1" dirty="0"/>
              <a:t>	         </a:t>
            </a:r>
            <a:r>
              <a:rPr lang="en-US" sz="900" b="1" u="sng" dirty="0"/>
              <a:t>Eligibility</a:t>
            </a:r>
            <a:r>
              <a:rPr lang="en-US" sz="900" b="1" dirty="0"/>
              <a:t>		        </a:t>
            </a:r>
            <a:r>
              <a:rPr lang="en-US" sz="900" b="1" u="sng" dirty="0"/>
              <a:t>Cola</a:t>
            </a:r>
            <a:endParaRPr lang="en-US" sz="900" dirty="0"/>
          </a:p>
          <a:p>
            <a:pPr marL="0" indent="0">
              <a:buNone/>
            </a:pPr>
            <a:r>
              <a:rPr lang="en-US" sz="900" dirty="0"/>
              <a:t>1-10  yr  = 1.6%	</a:t>
            </a:r>
            <a:r>
              <a:rPr lang="en-US" sz="900" dirty="0" smtClean="0"/>
              <a:t>      75</a:t>
            </a:r>
            <a:r>
              <a:rPr lang="en-US" sz="900" dirty="0"/>
              <a:t>%	3 highest consecutive years	</a:t>
            </a:r>
            <a:r>
              <a:rPr lang="en-US" sz="900" dirty="0" smtClean="0"/>
              <a:t>*Age </a:t>
            </a:r>
            <a:r>
              <a:rPr lang="en-US" sz="900" dirty="0"/>
              <a:t>59 with 29 years 	</a:t>
            </a:r>
            <a:r>
              <a:rPr lang="en-US" sz="900" dirty="0" smtClean="0"/>
              <a:t>*Lesser </a:t>
            </a:r>
            <a:r>
              <a:rPr lang="en-US" sz="900" dirty="0"/>
              <a:t>of 3% or CPI-U</a:t>
            </a:r>
          </a:p>
          <a:p>
            <a:pPr marL="0" indent="0">
              <a:buNone/>
            </a:pPr>
            <a:r>
              <a:rPr lang="en-US" sz="900" dirty="0"/>
              <a:t>11-20 yr = 1.8%				</a:t>
            </a:r>
            <a:r>
              <a:rPr lang="en-US" sz="900" dirty="0" smtClean="0"/>
              <a:t>of </a:t>
            </a:r>
            <a:r>
              <a:rPr lang="en-US" sz="900" dirty="0"/>
              <a:t>service		compounded annually</a:t>
            </a:r>
          </a:p>
          <a:p>
            <a:pPr marL="0" indent="0">
              <a:buNone/>
            </a:pPr>
            <a:r>
              <a:rPr lang="en-US" sz="900" dirty="0"/>
              <a:t>21-25 yr = 2.0%				</a:t>
            </a:r>
            <a:r>
              <a:rPr lang="en-US" sz="900" dirty="0" smtClean="0"/>
              <a:t>or</a:t>
            </a:r>
            <a:r>
              <a:rPr lang="en-US" sz="900" dirty="0"/>
              <a:t>		</a:t>
            </a:r>
          </a:p>
          <a:p>
            <a:pPr marL="0" indent="0">
              <a:buNone/>
            </a:pPr>
            <a:r>
              <a:rPr lang="en-US" sz="900" dirty="0"/>
              <a:t>26-30 yr = 2.25%				</a:t>
            </a:r>
            <a:r>
              <a:rPr lang="en-US" sz="900" dirty="0" smtClean="0"/>
              <a:t>*Age </a:t>
            </a:r>
            <a:r>
              <a:rPr lang="en-US" sz="900" dirty="0"/>
              <a:t>65 with 10 years 	</a:t>
            </a:r>
            <a:r>
              <a:rPr lang="en-US" sz="900" dirty="0" smtClean="0"/>
              <a:t>*Month </a:t>
            </a:r>
            <a:r>
              <a:rPr lang="en-US" sz="900" dirty="0"/>
              <a:t>after 3</a:t>
            </a:r>
            <a:r>
              <a:rPr lang="en-US" sz="900" baseline="30000" dirty="0"/>
              <a:t>rd</a:t>
            </a:r>
            <a:r>
              <a:rPr lang="en-US" sz="900" dirty="0"/>
              <a:t> </a:t>
            </a:r>
          </a:p>
          <a:p>
            <a:pPr marL="0" indent="0">
              <a:buNone/>
            </a:pPr>
            <a:r>
              <a:rPr lang="en-US" sz="900" dirty="0"/>
              <a:t>31-37 yr = 2.5%				</a:t>
            </a:r>
            <a:r>
              <a:rPr lang="en-US" sz="900" dirty="0" smtClean="0"/>
              <a:t>contributing </a:t>
            </a:r>
            <a:r>
              <a:rPr lang="en-US" sz="900" dirty="0"/>
              <a:t>service	</a:t>
            </a:r>
            <a:r>
              <a:rPr lang="en-US" sz="900" dirty="0" smtClean="0"/>
              <a:t>anniversary </a:t>
            </a:r>
            <a:r>
              <a:rPr lang="en-US" sz="900" dirty="0"/>
              <a:t>date of </a:t>
            </a:r>
            <a:br>
              <a:rPr lang="en-US" sz="900" dirty="0"/>
            </a:br>
            <a:r>
              <a:rPr lang="en-US" sz="900" dirty="0"/>
              <a:t>38th yr   = 2.25%						</a:t>
            </a:r>
            <a:r>
              <a:rPr lang="en-US" sz="900" dirty="0" smtClean="0"/>
              <a:t>retirement</a:t>
            </a:r>
            <a:endParaRPr lang="en-US" sz="900" dirty="0"/>
          </a:p>
          <a:p>
            <a:pPr marL="0" indent="0">
              <a:buNone/>
            </a:pPr>
            <a:endParaRPr lang="en-US" sz="900" dirty="0"/>
          </a:p>
        </p:txBody>
      </p:sp>
    </p:spTree>
    <p:extLst>
      <p:ext uri="{BB962C8B-B14F-4D97-AF65-F5344CB8AC3E}">
        <p14:creationId xmlns:p14="http://schemas.microsoft.com/office/powerpoint/2010/main" val="1536434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2009 – Reduction of Benefits of Vested State Workers</a:t>
            </a:r>
            <a:endParaRPr lang="en-US" dirty="0"/>
          </a:p>
        </p:txBody>
      </p:sp>
      <p:sp>
        <p:nvSpPr>
          <p:cNvPr id="3" name="Content Placeholder 2"/>
          <p:cNvSpPr>
            <a:spLocks noGrp="1"/>
          </p:cNvSpPr>
          <p:nvPr>
            <p:ph idx="1"/>
          </p:nvPr>
        </p:nvSpPr>
        <p:spPr/>
        <p:txBody>
          <a:bodyPr/>
          <a:lstStyle/>
          <a:p>
            <a:pPr marL="0" indent="0">
              <a:buNone/>
            </a:pPr>
            <a:r>
              <a:rPr lang="en-US" b="1" dirty="0"/>
              <a:t>Impact – Schedule B members</a:t>
            </a:r>
            <a:r>
              <a:rPr lang="en-US" dirty="0"/>
              <a:t>: </a:t>
            </a:r>
            <a:endParaRPr lang="en-US" dirty="0" smtClean="0"/>
          </a:p>
          <a:p>
            <a:pPr marL="0" indent="0">
              <a:buNone/>
            </a:pPr>
            <a:endParaRPr lang="en-US" dirty="0"/>
          </a:p>
          <a:p>
            <a:pPr lvl="0"/>
            <a:r>
              <a:rPr lang="en-US" b="1" dirty="0"/>
              <a:t>Final Average Salary</a:t>
            </a:r>
            <a:r>
              <a:rPr lang="en-US" dirty="0"/>
              <a:t> – The pension calculation was changed to the 5 highest consecutive years of service instead of the 3 highest consecutive years of </a:t>
            </a:r>
            <a:r>
              <a:rPr lang="en-US" dirty="0" smtClean="0"/>
              <a:t>service</a:t>
            </a:r>
          </a:p>
          <a:p>
            <a:pPr lvl="0"/>
            <a:endParaRPr lang="en-US" dirty="0"/>
          </a:p>
          <a:p>
            <a:pPr lvl="0"/>
            <a:endParaRPr lang="en-US" dirty="0"/>
          </a:p>
          <a:p>
            <a:pPr lvl="0"/>
            <a:r>
              <a:rPr lang="en-US" b="1" dirty="0"/>
              <a:t>Eligibility</a:t>
            </a:r>
            <a:r>
              <a:rPr lang="en-US" dirty="0"/>
              <a:t> - After 29 years of service, the ability to retire at age 59 was increased to age 62, phased in proportional to how close the employee was to retire.  </a:t>
            </a:r>
          </a:p>
          <a:p>
            <a:endParaRPr lang="en-US" dirty="0"/>
          </a:p>
        </p:txBody>
      </p:sp>
    </p:spTree>
    <p:extLst>
      <p:ext uri="{BB962C8B-B14F-4D97-AF65-F5344CB8AC3E}">
        <p14:creationId xmlns:p14="http://schemas.microsoft.com/office/powerpoint/2010/main" val="1594841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2010 – COLA Cap</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The General Assembly capped the COLA for all Schedule A and Schedule B members not eligible to retire as of June 12, 2010.</a:t>
            </a:r>
          </a:p>
          <a:p>
            <a:pPr marL="0" indent="0">
              <a:buNone/>
            </a:pPr>
            <a:r>
              <a:rPr lang="en-US" dirty="0"/>
              <a:t> </a:t>
            </a:r>
          </a:p>
          <a:p>
            <a:pPr marL="0" indent="0">
              <a:buNone/>
            </a:pPr>
            <a:r>
              <a:rPr lang="en-US" b="1" dirty="0"/>
              <a:t>Impact</a:t>
            </a:r>
            <a:r>
              <a:rPr lang="en-US" dirty="0"/>
              <a:t>:  The COLA is only applied to the first $35,000 of pension benefits.  The $35,000 cap increases by the CPI-U or 3%, whichever is lower.  The COLA is not paid until the retiree turns age 65, or on the third anniversary of the date of retirement, whichever is later.</a:t>
            </a:r>
          </a:p>
          <a:p>
            <a:pPr marL="0" indent="0">
              <a:buNone/>
            </a:pPr>
            <a:endParaRPr lang="en-US" dirty="0"/>
          </a:p>
        </p:txBody>
      </p:sp>
    </p:spTree>
    <p:extLst>
      <p:ext uri="{BB962C8B-B14F-4D97-AF65-F5344CB8AC3E}">
        <p14:creationId xmlns:p14="http://schemas.microsoft.com/office/powerpoint/2010/main" val="2053675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 Changes - WHAT DO YOU KEEP?</a:t>
            </a:r>
            <a:endParaRPr lang="en-US" dirty="0"/>
          </a:p>
        </p:txBody>
      </p:sp>
      <p:sp>
        <p:nvSpPr>
          <p:cNvPr id="3" name="Content Placeholder 2"/>
          <p:cNvSpPr>
            <a:spLocks noGrp="1"/>
          </p:cNvSpPr>
          <p:nvPr>
            <p:ph idx="1"/>
          </p:nvPr>
        </p:nvSpPr>
        <p:spPr>
          <a:xfrm>
            <a:off x="457200" y="1676400"/>
            <a:ext cx="8229600" cy="4525963"/>
          </a:xfrm>
        </p:spPr>
        <p:txBody>
          <a:bodyPr/>
          <a:lstStyle/>
          <a:p>
            <a:r>
              <a:rPr lang="en-US" sz="2800" dirty="0" smtClean="0"/>
              <a:t>Any service credit earned as of June 30, 2012 based on Schedule A formula or Schedule B formula is preserved.</a:t>
            </a:r>
          </a:p>
          <a:p>
            <a:endParaRPr lang="en-US" sz="2800" dirty="0" smtClean="0"/>
          </a:p>
          <a:p>
            <a:r>
              <a:rPr lang="en-US" sz="2800" dirty="0" smtClean="0"/>
              <a:t>Vesting is changed from 10 years to 5 years of service</a:t>
            </a:r>
          </a:p>
          <a:p>
            <a:endParaRPr lang="en-US" sz="2800" dirty="0" smtClean="0"/>
          </a:p>
          <a:p>
            <a:pPr lvl="0"/>
            <a:r>
              <a:rPr lang="en-US" sz="2800" b="1" dirty="0"/>
              <a:t>Purchases must be made within three years of hire or three years from leave</a:t>
            </a:r>
          </a:p>
          <a:p>
            <a:endParaRPr lang="en-US" sz="2800" dirty="0"/>
          </a:p>
        </p:txBody>
      </p:sp>
    </p:spTree>
    <p:extLst>
      <p:ext uri="{BB962C8B-B14F-4D97-AF65-F5344CB8AC3E}">
        <p14:creationId xmlns:p14="http://schemas.microsoft.com/office/powerpoint/2010/main" val="2919339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CAN YOU FINISH?</a:t>
            </a:r>
            <a:endParaRPr lang="en-US" dirty="0"/>
          </a:p>
        </p:txBody>
      </p:sp>
      <p:sp>
        <p:nvSpPr>
          <p:cNvPr id="3" name="Content Placeholder 2"/>
          <p:cNvSpPr>
            <a:spLocks noGrp="1"/>
          </p:cNvSpPr>
          <p:nvPr>
            <p:ph idx="1"/>
          </p:nvPr>
        </p:nvSpPr>
        <p:spPr/>
        <p:txBody>
          <a:bodyPr/>
          <a:lstStyle/>
          <a:p>
            <a:r>
              <a:rPr lang="en-US" sz="2800" dirty="0" smtClean="0"/>
              <a:t>The new age of retirement for those not eligible to retire prior to July 1, 2012 is age 67 (the current Social Security normal retirement age).</a:t>
            </a:r>
          </a:p>
          <a:p>
            <a:endParaRPr lang="en-US" sz="2800" dirty="0"/>
          </a:p>
          <a:p>
            <a:r>
              <a:rPr lang="en-US" sz="2800" dirty="0" smtClean="0"/>
              <a:t>Exception #1 – New Proportionality Chart</a:t>
            </a:r>
          </a:p>
          <a:p>
            <a:pPr lvl="1"/>
            <a:r>
              <a:rPr lang="en-US" b="1" dirty="0" smtClean="0"/>
              <a:t>A member with five (5) or more years of contributory service as of June 30, 2012 with an age 67 retirement age will have service reduced based on how close the member is to their retirement age</a:t>
            </a:r>
          </a:p>
          <a:p>
            <a:pPr lvl="1"/>
            <a:r>
              <a:rPr lang="en-US" dirty="0" smtClean="0"/>
              <a:t>Minimum retirement age is age 59</a:t>
            </a:r>
          </a:p>
          <a:p>
            <a:pPr lvl="1"/>
            <a:r>
              <a:rPr lang="en-US" dirty="0" smtClean="0"/>
              <a:t>Calculator can be obtained at www.pensionreformri.com</a:t>
            </a:r>
            <a:endParaRPr lang="en-US" dirty="0"/>
          </a:p>
        </p:txBody>
      </p:sp>
    </p:spTree>
    <p:extLst>
      <p:ext uri="{BB962C8B-B14F-4D97-AF65-F5344CB8AC3E}">
        <p14:creationId xmlns:p14="http://schemas.microsoft.com/office/powerpoint/2010/main" val="61759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CAN YOU FINISH?</a:t>
            </a:r>
            <a:endParaRPr lang="en-US" dirty="0"/>
          </a:p>
        </p:txBody>
      </p:sp>
      <p:sp>
        <p:nvSpPr>
          <p:cNvPr id="3" name="Content Placeholder 2"/>
          <p:cNvSpPr>
            <a:spLocks noGrp="1"/>
          </p:cNvSpPr>
          <p:nvPr>
            <p:ph idx="1"/>
          </p:nvPr>
        </p:nvSpPr>
        <p:spPr/>
        <p:txBody>
          <a:bodyPr/>
          <a:lstStyle/>
          <a:p>
            <a:r>
              <a:rPr lang="en-US" sz="2800" dirty="0" smtClean="0"/>
              <a:t>Exception #2 – Actuarial Reduction</a:t>
            </a:r>
          </a:p>
          <a:p>
            <a:pPr lvl="1"/>
            <a:r>
              <a:rPr lang="en-US" b="1" dirty="0"/>
              <a:t>If member has 20 or more years of service and is within 5 years of retirement, member can retire with an actuarial reduction</a:t>
            </a:r>
          </a:p>
          <a:p>
            <a:pPr lvl="1"/>
            <a:r>
              <a:rPr lang="en-US" b="1" dirty="0"/>
              <a:t>This reduction is </a:t>
            </a:r>
            <a:r>
              <a:rPr lang="en-US" b="1" dirty="0" smtClean="0"/>
              <a:t>significant</a:t>
            </a:r>
          </a:p>
          <a:p>
            <a:endParaRPr lang="en-US" sz="2800" dirty="0"/>
          </a:p>
          <a:p>
            <a:r>
              <a:rPr lang="en-US" sz="2800" dirty="0" smtClean="0"/>
              <a:t>Exception #3 – Current Status</a:t>
            </a:r>
          </a:p>
          <a:p>
            <a:pPr lvl="1"/>
            <a:r>
              <a:rPr lang="en-US" dirty="0" smtClean="0"/>
              <a:t>If member has 10 or more years of service as of June 30, 2012, member can retire with their current retirement date as of June 30, 2012</a:t>
            </a:r>
          </a:p>
          <a:p>
            <a:pPr lvl="1"/>
            <a:r>
              <a:rPr lang="en-US" dirty="0" smtClean="0"/>
              <a:t>No additional service credit (1% per year of service or Final Average Salary recalculation) will be awarded</a:t>
            </a:r>
          </a:p>
        </p:txBody>
      </p:sp>
    </p:spTree>
    <p:extLst>
      <p:ext uri="{BB962C8B-B14F-4D97-AF65-F5344CB8AC3E}">
        <p14:creationId xmlns:p14="http://schemas.microsoft.com/office/powerpoint/2010/main" val="3889071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DO YOU EARN?</a:t>
            </a:r>
            <a:endParaRPr lang="en-US" dirty="0"/>
          </a:p>
        </p:txBody>
      </p:sp>
      <p:sp>
        <p:nvSpPr>
          <p:cNvPr id="3" name="Content Placeholder 2"/>
          <p:cNvSpPr>
            <a:spLocks noGrp="1"/>
          </p:cNvSpPr>
          <p:nvPr>
            <p:ph idx="1"/>
          </p:nvPr>
        </p:nvSpPr>
        <p:spPr/>
        <p:txBody>
          <a:bodyPr/>
          <a:lstStyle/>
          <a:p>
            <a:r>
              <a:rPr lang="en-US" sz="2800" dirty="0" smtClean="0"/>
              <a:t>Future </a:t>
            </a:r>
            <a:r>
              <a:rPr lang="en-US" sz="2800" dirty="0"/>
              <a:t>service will be earned as one percent (1%) of Final Average Salary for each year of service worked after July 1, 2012</a:t>
            </a:r>
          </a:p>
          <a:p>
            <a:endParaRPr lang="en-US" sz="2800" dirty="0" smtClean="0"/>
          </a:p>
          <a:p>
            <a:r>
              <a:rPr lang="en-US" sz="2800" dirty="0" smtClean="0"/>
              <a:t>Final Average Salary based on highest five consecutive years</a:t>
            </a:r>
          </a:p>
          <a:p>
            <a:endParaRPr lang="en-US" sz="2800" dirty="0"/>
          </a:p>
          <a:p>
            <a:r>
              <a:rPr lang="en-US" sz="2800" dirty="0" smtClean="0"/>
              <a:t>Final Average Salary not changed for those eligible to retire as of September 30, 2009</a:t>
            </a:r>
            <a:endParaRPr lang="en-US" sz="2800" dirty="0"/>
          </a:p>
        </p:txBody>
      </p:sp>
    </p:spTree>
    <p:extLst>
      <p:ext uri="{BB962C8B-B14F-4D97-AF65-F5344CB8AC3E}">
        <p14:creationId xmlns:p14="http://schemas.microsoft.com/office/powerpoint/2010/main" val="3035187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RIFTHPTemplate">
  <a:themeElements>
    <a:clrScheme name="Custom 1">
      <a:dk1>
        <a:sysClr val="windowText" lastClr="000000"/>
      </a:dk1>
      <a:lt1>
        <a:sysClr val="window" lastClr="FFFFFF"/>
      </a:lt1>
      <a:dk2>
        <a:srgbClr val="69676D"/>
      </a:dk2>
      <a:lt2>
        <a:srgbClr val="C9C2D1"/>
      </a:lt2>
      <a:accent1>
        <a:srgbClr val="243C75"/>
      </a:accent1>
      <a:accent2>
        <a:srgbClr val="6585CF"/>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RIFTHPTemplate</Template>
  <TotalTime>0</TotalTime>
  <Words>849</Words>
  <Application>Microsoft Office PowerPoint</Application>
  <PresentationFormat>On-screen Show (4:3)</PresentationFormat>
  <Paragraphs>102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RIFTHPTemplate</vt:lpstr>
      <vt:lpstr>PENSION Changes  WHAT H 6319 and S 1111  DID TO US</vt:lpstr>
      <vt:lpstr>Original Plan</vt:lpstr>
      <vt:lpstr>2005 - Creation of Schedule B</vt:lpstr>
      <vt:lpstr>2009 – Reduction of Benefits of Vested State Workers</vt:lpstr>
      <vt:lpstr>2010 – COLA Cap </vt:lpstr>
      <vt:lpstr>2011 Changes - WHAT DO YOU KEEP?</vt:lpstr>
      <vt:lpstr>WHEN CAN YOU FINISH?</vt:lpstr>
      <vt:lpstr>WHEN CAN YOU FINISH?</vt:lpstr>
      <vt:lpstr>HOW MUCH DO YOU EARN?</vt:lpstr>
      <vt:lpstr>WHAT DO YOU CREATE?</vt:lpstr>
      <vt:lpstr>HOW MUCH DO YOU PAY?</vt:lpstr>
      <vt:lpstr>HOW MUCH DOES YOUR EMPLOYER PAY?</vt:lpstr>
      <vt:lpstr>WHY PAY EXTRA?</vt:lpstr>
      <vt:lpstr>HOW MUCH WILL IT INCREASE?</vt:lpstr>
      <vt:lpstr>WHEN DOES IT INCREASE?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2011-12-02T17:14:12Z</dcterms:created>
  <dcterms:modified xsi:type="dcterms:W3CDTF">2011-12-09T13:57:19Z</dcterms:modified>
  <cp:version/>
</cp:coreProperties>
</file>