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7" r:id="rId2"/>
    <p:sldId id="258" r:id="rId3"/>
    <p:sldId id="259" r:id="rId4"/>
    <p:sldId id="277" r:id="rId5"/>
    <p:sldId id="278" r:id="rId6"/>
    <p:sldId id="279" r:id="rId7"/>
    <p:sldId id="280" r:id="rId8"/>
    <p:sldId id="281" r:id="rId9"/>
    <p:sldId id="282" r:id="rId10"/>
    <p:sldId id="283" r:id="rId11"/>
    <p:sldId id="284" r:id="rId12"/>
    <p:sldId id="265" r:id="rId13"/>
    <p:sldId id="276" r:id="rId14"/>
    <p:sldId id="266" r:id="rId15"/>
    <p:sldId id="274" r:id="rId16"/>
    <p:sldId id="275" r:id="rId1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25" tIns="46413" rIns="92825" bIns="46413"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25" tIns="46413" rIns="92825" bIns="46413" rtlCol="0"/>
          <a:lstStyle>
            <a:lvl1pPr algn="r">
              <a:defRPr sz="1200"/>
            </a:lvl1pPr>
          </a:lstStyle>
          <a:p>
            <a:fld id="{7F042344-509A-4549-BEAD-387C7BD1745A}" type="datetimeFigureOut">
              <a:rPr lang="en-US" smtClean="0"/>
              <a:t>9/22/2016</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25" tIns="46413" rIns="92825" bIns="46413"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25" tIns="46413" rIns="92825" bIns="464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25" tIns="46413" rIns="92825" bIns="46413"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25" tIns="46413" rIns="92825" bIns="46413" rtlCol="0" anchor="b"/>
          <a:lstStyle>
            <a:lvl1pPr algn="r">
              <a:defRPr sz="1200"/>
            </a:lvl1pPr>
          </a:lstStyle>
          <a:p>
            <a:fld id="{4C4833CF-73F0-4835-AC14-5353724DFA53}" type="slidenum">
              <a:rPr lang="en-US" smtClean="0"/>
              <a:t>‹#›</a:t>
            </a:fld>
            <a:endParaRPr lang="en-US"/>
          </a:p>
        </p:txBody>
      </p:sp>
    </p:spTree>
    <p:extLst>
      <p:ext uri="{BB962C8B-B14F-4D97-AF65-F5344CB8AC3E}">
        <p14:creationId xmlns:p14="http://schemas.microsoft.com/office/powerpoint/2010/main" val="4163619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D16EA6-6369-4DD5-BC1C-3E37FCE4E615}"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387136"/>
            <a:ext cx="6172200" cy="4546117"/>
          </a:xfrm>
        </p:spPr>
        <p:txBody>
          <a:bodyPr>
            <a:noAutofit/>
          </a:bodyPr>
          <a:lstStyle/>
          <a:p>
            <a:endParaRPr lang="en-US" sz="1100" dirty="0"/>
          </a:p>
        </p:txBody>
      </p:sp>
      <p:sp>
        <p:nvSpPr>
          <p:cNvPr id="4" name="Slide Number Placeholder 3"/>
          <p:cNvSpPr>
            <a:spLocks noGrp="1"/>
          </p:cNvSpPr>
          <p:nvPr>
            <p:ph type="sldNum" sz="quarter" idx="10"/>
          </p:nvPr>
        </p:nvSpPr>
        <p:spPr/>
        <p:txBody>
          <a:bodyPr/>
          <a:lstStyle/>
          <a:p>
            <a:fld id="{AAD16EA6-6369-4DD5-BC1C-3E37FCE4E615}" type="slidenum">
              <a:rPr lang="en-US" smtClean="0"/>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D16EA6-6369-4DD5-BC1C-3E37FCE4E615}" type="slidenum">
              <a:rPr lang="en-US" smtClean="0"/>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387136"/>
            <a:ext cx="6172200" cy="4546117"/>
          </a:xfrm>
        </p:spPr>
        <p:txBody>
          <a:bodyPr>
            <a:noAutofit/>
          </a:bodyPr>
          <a:lstStyle/>
          <a:p>
            <a:endParaRPr lang="en-US" sz="1100" dirty="0"/>
          </a:p>
        </p:txBody>
      </p:sp>
      <p:sp>
        <p:nvSpPr>
          <p:cNvPr id="4" name="Slide Number Placeholder 3"/>
          <p:cNvSpPr>
            <a:spLocks noGrp="1"/>
          </p:cNvSpPr>
          <p:nvPr>
            <p:ph type="sldNum" sz="quarter" idx="10"/>
          </p:nvPr>
        </p:nvSpPr>
        <p:spPr/>
        <p:txBody>
          <a:bodyPr/>
          <a:lstStyle/>
          <a:p>
            <a:fld id="{AAD16EA6-6369-4DD5-BC1C-3E37FCE4E615}" type="slidenum">
              <a:rPr lang="en-US" smtClean="0"/>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A3951F3-4178-4225-93BD-4F6FAAEC3182}" type="slidenum">
              <a:rPr lang="en-US" smtClean="0">
                <a:solidFill>
                  <a:prstClr val="black"/>
                </a:solidFill>
              </a:rPr>
              <a:pPr/>
              <a:t>11</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105D68-DE4F-435A-A50C-C8A078E1464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B54510-9BF7-4C4C-822D-31C048BD9A20}" type="datetimeFigureOut">
              <a:rPr lang="en-US" smtClean="0"/>
              <a:t>9/22/2016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105D68-DE4F-435A-A50C-C8A078E14643}"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FB54510-9BF7-4C4C-822D-31C048BD9A20}" type="datetimeFigureOut">
              <a:rPr lang="en-US" smtClean="0"/>
              <a:t>9/22/2016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105D68-DE4F-435A-A50C-C8A078E1464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tbarletta@providenceri.gov" TargetMode="External"/><Relationship Id="rId2" Type="http://schemas.openxmlformats.org/officeDocument/2006/relationships/hyperlink" Target="mailto:jglascom@providenceri.gov" TargetMode="External"/><Relationship Id="rId1" Type="http://schemas.openxmlformats.org/officeDocument/2006/relationships/slideLayout" Target="../slideLayouts/slideLayout7.xml"/><Relationship Id="rId6" Type="http://schemas.openxmlformats.org/officeDocument/2006/relationships/hyperlink" Target="mailto:benefits@ppsd.org" TargetMode="External"/><Relationship Id="rId5" Type="http://schemas.openxmlformats.org/officeDocument/2006/relationships/hyperlink" Target="mailto:cgirard@providenceri.gov" TargetMode="External"/><Relationship Id="rId4" Type="http://schemas.openxmlformats.org/officeDocument/2006/relationships/hyperlink" Target="mailto:mwingate@providenceri.gov"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46782"/>
            <a:ext cx="8305800" cy="1077218"/>
          </a:xfrm>
          <a:prstGeom prst="rect">
            <a:avLst/>
          </a:prstGeom>
          <a:noFill/>
        </p:spPr>
        <p:txBody>
          <a:bodyPr wrap="square" rtlCol="0">
            <a:spAutoFit/>
          </a:bodyPr>
          <a:lstStyle/>
          <a:p>
            <a:pPr algn="ctr"/>
            <a:r>
              <a:rPr lang="en-US" sz="3200" b="1" dirty="0" smtClean="0"/>
              <a:t>City of Providence / Providence Public School Department</a:t>
            </a:r>
          </a:p>
        </p:txBody>
      </p:sp>
      <p:sp>
        <p:nvSpPr>
          <p:cNvPr id="4" name="TextBox 3"/>
          <p:cNvSpPr txBox="1"/>
          <p:nvPr/>
        </p:nvSpPr>
        <p:spPr>
          <a:xfrm>
            <a:off x="962891" y="1600200"/>
            <a:ext cx="7239000" cy="1231106"/>
          </a:xfrm>
          <a:prstGeom prst="rect">
            <a:avLst/>
          </a:prstGeom>
          <a:noFill/>
        </p:spPr>
        <p:txBody>
          <a:bodyPr wrap="square" rtlCol="0">
            <a:spAutoFit/>
          </a:bodyPr>
          <a:lstStyle/>
          <a:p>
            <a:pPr algn="ctr"/>
            <a:r>
              <a:rPr lang="en-US" sz="3200" b="1" dirty="0">
                <a:solidFill>
                  <a:schemeClr val="tx2">
                    <a:lumMod val="60000"/>
                    <a:lumOff val="40000"/>
                  </a:schemeClr>
                </a:solidFill>
              </a:rPr>
              <a:t>Teachers’ Benefits Workshop</a:t>
            </a:r>
          </a:p>
          <a:p>
            <a:pPr algn="ctr"/>
            <a:r>
              <a:rPr lang="en-US" sz="2400" b="1" dirty="0">
                <a:solidFill>
                  <a:schemeClr val="tx2">
                    <a:lumMod val="60000"/>
                    <a:lumOff val="40000"/>
                  </a:schemeClr>
                </a:solidFill>
              </a:rPr>
              <a:t>Thursday, September 15, 2016</a:t>
            </a:r>
            <a:endParaRPr lang="en-US" sz="2000" b="1" dirty="0">
              <a:solidFill>
                <a:schemeClr val="tx2">
                  <a:lumMod val="60000"/>
                  <a:lumOff val="40000"/>
                </a:schemeClr>
              </a:solidFill>
            </a:endParaRPr>
          </a:p>
          <a:p>
            <a:endParaRPr lang="en-US" dirty="0">
              <a:solidFill>
                <a:schemeClr val="tx2">
                  <a:lumMod val="60000"/>
                  <a:lumOff val="4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718" y="2971800"/>
            <a:ext cx="8318500" cy="3293984"/>
          </a:xfrm>
          <a:prstGeom prst="rect">
            <a:avLst/>
          </a:prstGeom>
        </p:spPr>
      </p:pic>
    </p:spTree>
    <p:extLst>
      <p:ext uri="{BB962C8B-B14F-4D97-AF65-F5344CB8AC3E}">
        <p14:creationId xmlns:p14="http://schemas.microsoft.com/office/powerpoint/2010/main" val="690470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4"/>
          <p:cNvSpPr>
            <a:spLocks noGrp="1"/>
          </p:cNvSpPr>
          <p:nvPr>
            <p:ph type="sldNum" sz="quarter" idx="4294967295"/>
          </p:nvPr>
        </p:nvSpPr>
        <p:spPr>
          <a:xfrm>
            <a:off x="4419600" y="6416675"/>
            <a:ext cx="520700" cy="365125"/>
          </a:xfrm>
          <a:prstGeom prst="rect">
            <a:avLst/>
          </a:prstGeom>
        </p:spPr>
        <p:txBody>
          <a:bodyPr/>
          <a:lstStyle/>
          <a:p>
            <a:pPr algn="l"/>
            <a:fld id="{F1BD6918-1825-4948-81D2-C7B5CA49F677}" type="slidenum">
              <a:rPr lang="en-US" sz="1100" smtClean="0">
                <a:solidFill>
                  <a:srgbClr val="898989"/>
                </a:solidFill>
                <a:latin typeface="+mn-lt"/>
                <a:ea typeface="+mn-ea"/>
              </a:rPr>
              <a:pPr algn="l"/>
              <a:t>10</a:t>
            </a:fld>
            <a:endParaRPr lang="en-US" sz="1100" dirty="0">
              <a:solidFill>
                <a:srgbClr val="898989"/>
              </a:solidFill>
              <a:latin typeface="+mn-lt"/>
              <a:ea typeface="+mn-ea"/>
            </a:endParaRPr>
          </a:p>
        </p:txBody>
      </p:sp>
      <p:sp>
        <p:nvSpPr>
          <p:cNvPr id="7" name="Content Placeholder 2"/>
          <p:cNvSpPr txBox="1">
            <a:spLocks/>
          </p:cNvSpPr>
          <p:nvPr/>
        </p:nvSpPr>
        <p:spPr>
          <a:xfrm>
            <a:off x="533400" y="1219200"/>
            <a:ext cx="8153400" cy="4648200"/>
          </a:xfrm>
          <a:prstGeom prst="rect">
            <a:avLst/>
          </a:prstGeom>
          <a:ln>
            <a:noFill/>
          </a:ln>
        </p:spPr>
        <p:txBody>
          <a:bodyPr/>
          <a:lstStyle/>
          <a:p>
            <a:pPr marL="347663" indent="-347663">
              <a:lnSpc>
                <a:spcPct val="90000"/>
              </a:lnSpc>
              <a:spcAft>
                <a:spcPct val="20000"/>
              </a:spcAft>
              <a:buSzPct val="100000"/>
              <a:buFont typeface="Symbol" pitchFamily="18" charset="2"/>
              <a:buChar char=""/>
            </a:pPr>
            <a:endParaRPr lang="en-US" sz="2000" dirty="0" smtClean="0">
              <a:solidFill>
                <a:srgbClr val="636B73"/>
              </a:solidFill>
              <a:latin typeface="+mn-lt"/>
              <a:ea typeface="ＭＳ Ｐゴシック"/>
              <a:cs typeface="Arial" pitchFamily="34" charset="0"/>
            </a:endParaRPr>
          </a:p>
        </p:txBody>
      </p:sp>
      <p:sp>
        <p:nvSpPr>
          <p:cNvPr id="8" name="Title 1"/>
          <p:cNvSpPr txBox="1">
            <a:spLocks/>
          </p:cNvSpPr>
          <p:nvPr/>
        </p:nvSpPr>
        <p:spPr>
          <a:xfrm>
            <a:off x="464820" y="304040"/>
            <a:ext cx="8229600" cy="715398"/>
          </a:xfrm>
          <a:prstGeom prst="rect">
            <a:avLst/>
          </a:prstGeom>
        </p:spPr>
        <p:txBody>
          <a:bodyPr/>
          <a:lstStyle/>
          <a:p>
            <a:pPr marL="0" marR="0" lvl="0" indent="0" defTabSz="457200" eaLnBrk="0" latinLnBrk="0" hangingPunct="0">
              <a:lnSpc>
                <a:spcPct val="100000"/>
              </a:lnSpc>
              <a:buClrTx/>
              <a:buSzTx/>
              <a:buFontTx/>
              <a:buNone/>
              <a:tabLst/>
              <a:defRPr/>
            </a:pPr>
            <a:r>
              <a:rPr lang="en-US" sz="3200" dirty="0" smtClean="0">
                <a:solidFill>
                  <a:srgbClr val="C00000"/>
                </a:solidFill>
                <a:latin typeface="Calibri" pitchFamily="34" charset="0"/>
                <a:ea typeface="ＭＳ Ｐゴシック"/>
                <a:cs typeface="Arial" pitchFamily="34" charset="0"/>
              </a:rPr>
              <a:t>Great Benefits.</a:t>
            </a:r>
            <a:endParaRPr lang="en-US" sz="2400" b="1" i="1" dirty="0">
              <a:solidFill>
                <a:srgbClr val="C00000"/>
              </a:solidFill>
              <a:latin typeface="Calibri" pitchFamily="34" charset="0"/>
              <a:ea typeface="ＭＳ Ｐゴシック"/>
              <a:cs typeface="Arial" pitchFamily="34" charset="0"/>
            </a:endParaRPr>
          </a:p>
        </p:txBody>
      </p:sp>
      <p:sp>
        <p:nvSpPr>
          <p:cNvPr id="20" name="Title 1"/>
          <p:cNvSpPr txBox="1">
            <a:spLocks/>
          </p:cNvSpPr>
          <p:nvPr/>
        </p:nvSpPr>
        <p:spPr>
          <a:xfrm>
            <a:off x="464820" y="737939"/>
            <a:ext cx="8229600" cy="562998"/>
          </a:xfrm>
          <a:prstGeom prst="rect">
            <a:avLst/>
          </a:prstGeom>
        </p:spPr>
        <p:txBody>
          <a:bodyPr/>
          <a:lstStyle/>
          <a:p>
            <a:pPr marL="0" marR="0" lvl="0" indent="0" defTabSz="457200" eaLnBrk="0" latinLnBrk="0" hangingPunct="0">
              <a:lnSpc>
                <a:spcPct val="100000"/>
              </a:lnSpc>
              <a:buClrTx/>
              <a:buSzTx/>
              <a:buFontTx/>
              <a:buNone/>
              <a:tabLst/>
              <a:defRPr/>
            </a:pPr>
            <a:r>
              <a:rPr lang="en-US" sz="2000" b="1" i="1" dirty="0" smtClean="0">
                <a:solidFill>
                  <a:schemeClr val="bg1">
                    <a:lumMod val="50000"/>
                  </a:schemeClr>
                </a:solidFill>
                <a:latin typeface="Calibri" pitchFamily="34" charset="0"/>
                <a:ea typeface="ＭＳ Ｐゴシック"/>
                <a:cs typeface="Arial" pitchFamily="34" charset="0"/>
              </a:rPr>
              <a:t>From a Company That’s Here to Serve You.</a:t>
            </a:r>
            <a:endParaRPr lang="en-US" sz="2000" b="1" i="1" dirty="0">
              <a:solidFill>
                <a:schemeClr val="bg1">
                  <a:lumMod val="50000"/>
                </a:schemeClr>
              </a:solidFill>
              <a:latin typeface="Calibri" pitchFamily="34" charset="0"/>
              <a:ea typeface="ＭＳ Ｐゴシック"/>
              <a:cs typeface="Arial" pitchFamily="34" charset="0"/>
            </a:endParaRPr>
          </a:p>
        </p:txBody>
      </p:sp>
      <p:sp>
        <p:nvSpPr>
          <p:cNvPr id="9" name="TextBox 8"/>
          <p:cNvSpPr txBox="1"/>
          <p:nvPr/>
        </p:nvSpPr>
        <p:spPr>
          <a:xfrm>
            <a:off x="457200" y="1080700"/>
            <a:ext cx="8305800" cy="276999"/>
          </a:xfrm>
          <a:prstGeom prst="rect">
            <a:avLst/>
          </a:prstGeom>
          <a:noFill/>
        </p:spPr>
        <p:txBody>
          <a:bodyPr wrap="square" rtlCol="0">
            <a:spAutoFit/>
          </a:bodyPr>
          <a:lstStyle/>
          <a:p>
            <a:r>
              <a:rPr lang="en-US" sz="1200" b="1" i="1" dirty="0" smtClean="0">
                <a:solidFill>
                  <a:schemeClr val="accent5"/>
                </a:solidFill>
                <a:latin typeface="+mn-lt"/>
              </a:rPr>
              <a:t>Learn what to expect from Blue Cross &amp; Blue Shield of Rhode Island health plans and services</a:t>
            </a:r>
            <a:endParaRPr lang="en-US" sz="1200" b="1" i="1" dirty="0">
              <a:solidFill>
                <a:schemeClr val="accent5"/>
              </a:solidFill>
              <a:latin typeface="+mn-lt"/>
            </a:endParaRPr>
          </a:p>
        </p:txBody>
      </p:sp>
      <p:sp>
        <p:nvSpPr>
          <p:cNvPr id="11" name="TextBox 10"/>
          <p:cNvSpPr txBox="1"/>
          <p:nvPr/>
        </p:nvSpPr>
        <p:spPr>
          <a:xfrm>
            <a:off x="396240" y="1447800"/>
            <a:ext cx="4038600" cy="3493264"/>
          </a:xfrm>
          <a:prstGeom prst="rect">
            <a:avLst/>
          </a:prstGeom>
          <a:noFill/>
        </p:spPr>
        <p:txBody>
          <a:bodyPr wrap="square" rtlCol="0">
            <a:spAutoFit/>
          </a:bodyPr>
          <a:lstStyle/>
          <a:p>
            <a:pPr>
              <a:spcAft>
                <a:spcPts val="300"/>
              </a:spcAft>
            </a:pPr>
            <a:r>
              <a:rPr lang="en-US" sz="1600" b="1" dirty="0" smtClean="0">
                <a:solidFill>
                  <a:srgbClr val="C00000"/>
                </a:solidFill>
                <a:latin typeface="Calibri" pitchFamily="34" charset="0"/>
                <a:ea typeface="ＭＳ Ｐゴシック" charset="-128"/>
                <a:cs typeface="Arial"/>
              </a:rPr>
              <a:t>Read the Member Handbook on BCBSRI.com</a:t>
            </a:r>
          </a:p>
          <a:p>
            <a:pPr>
              <a:spcAft>
                <a:spcPts val="300"/>
              </a:spcAft>
            </a:pPr>
            <a:r>
              <a:rPr lang="en-US" sz="1500" dirty="0" smtClean="0">
                <a:solidFill>
                  <a:srgbClr val="636B73"/>
                </a:solidFill>
                <a:latin typeface="Calibri" pitchFamily="34" charset="0"/>
                <a:ea typeface="ＭＳ Ｐゴシック" charset="-128"/>
                <a:cs typeface="Arial"/>
              </a:rPr>
              <a:t>The Member Handbook (BCBSRI.com/</a:t>
            </a:r>
            <a:r>
              <a:rPr lang="en-US" sz="1500" dirty="0" err="1" smtClean="0">
                <a:solidFill>
                  <a:srgbClr val="636B73"/>
                </a:solidFill>
                <a:latin typeface="Calibri" pitchFamily="34" charset="0"/>
                <a:ea typeface="ＭＳ Ｐゴシック" charset="-128"/>
                <a:cs typeface="Arial"/>
              </a:rPr>
              <a:t>planinfo</a:t>
            </a:r>
            <a:r>
              <a:rPr lang="en-US" sz="1500" dirty="0" smtClean="0">
                <a:solidFill>
                  <a:srgbClr val="636B73"/>
                </a:solidFill>
                <a:latin typeface="Calibri" pitchFamily="34" charset="0"/>
                <a:ea typeface="ＭＳ Ｐゴシック" charset="-128"/>
                <a:cs typeface="Arial"/>
              </a:rPr>
              <a:t>) contains important information about:</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How to find a doctor</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How to get emergency and after-hours care</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How to get interpreter services</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Copays, coinsurance, and deductibles</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Policy limitations and exclusions</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How your health information is protected</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Where to access a summary of covered and non-covered benefits</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Our utilization management program</a:t>
            </a:r>
          </a:p>
          <a:p>
            <a:pPr marL="91440" indent="-9144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Case and disease management programs</a:t>
            </a:r>
          </a:p>
        </p:txBody>
      </p:sp>
      <p:sp>
        <p:nvSpPr>
          <p:cNvPr id="12" name="TextBox 11"/>
          <p:cNvSpPr txBox="1"/>
          <p:nvPr/>
        </p:nvSpPr>
        <p:spPr>
          <a:xfrm>
            <a:off x="4409440" y="1380068"/>
            <a:ext cx="4648200" cy="4901342"/>
          </a:xfrm>
          <a:prstGeom prst="rect">
            <a:avLst/>
          </a:prstGeom>
          <a:noFill/>
        </p:spPr>
        <p:txBody>
          <a:bodyPr wrap="square" rtlCol="0">
            <a:spAutoFit/>
          </a:bodyPr>
          <a:lstStyle/>
          <a:p>
            <a:pPr>
              <a:spcAft>
                <a:spcPts val="300"/>
              </a:spcAft>
            </a:pPr>
            <a:r>
              <a:rPr lang="en-US" sz="1600" b="1" dirty="0" smtClean="0">
                <a:solidFill>
                  <a:srgbClr val="C00000"/>
                </a:solidFill>
                <a:latin typeface="Calibri" pitchFamily="34" charset="0"/>
                <a:ea typeface="ＭＳ Ｐゴシック" charset="-128"/>
                <a:cs typeface="Arial"/>
              </a:rPr>
              <a:t>Visit BCBSRI.com</a:t>
            </a:r>
          </a:p>
          <a:p>
            <a:pPr>
              <a:spcAft>
                <a:spcPts val="300"/>
              </a:spcAft>
            </a:pPr>
            <a:r>
              <a:rPr lang="en-US" sz="1500" dirty="0" smtClean="0">
                <a:solidFill>
                  <a:srgbClr val="636B73"/>
                </a:solidFill>
                <a:latin typeface="Calibri" pitchFamily="34" charset="0"/>
                <a:ea typeface="ＭＳ Ｐゴシック" charset="-128"/>
                <a:cs typeface="Arial"/>
              </a:rPr>
              <a:t>In addition to the member handbook, you can find other important information on our award-winning Website, including:</a:t>
            </a:r>
          </a:p>
          <a:p>
            <a:pPr>
              <a:spcAft>
                <a:spcPts val="300"/>
              </a:spcAft>
            </a:pPr>
            <a:r>
              <a:rPr lang="en-US" sz="1500" b="1" i="1" dirty="0" smtClean="0">
                <a:solidFill>
                  <a:srgbClr val="636B73"/>
                </a:solidFill>
                <a:latin typeface="Calibri" pitchFamily="34" charset="0"/>
                <a:ea typeface="ＭＳ Ｐゴシック" charset="-128"/>
                <a:cs typeface="Arial"/>
              </a:rPr>
              <a:t>Specific Plan Options</a:t>
            </a:r>
          </a:p>
          <a:p>
            <a:pPr marL="274320" lvl="1" indent="-18288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Covered and non-covered benefits*</a:t>
            </a:r>
          </a:p>
          <a:p>
            <a:pPr marL="274320" lvl="1" indent="-18288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The covered drug list (formulary), which changes every April and October</a:t>
            </a:r>
          </a:p>
          <a:p>
            <a:pPr marL="274320" lvl="1" indent="-18288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How to save money with generic drugs</a:t>
            </a:r>
          </a:p>
          <a:p>
            <a:pPr marL="274320" lvl="1" indent="-18288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Pharmacy information such as quantity limits or other restrictions</a:t>
            </a:r>
          </a:p>
          <a:p>
            <a:pPr>
              <a:spcAft>
                <a:spcPts val="300"/>
              </a:spcAft>
            </a:pPr>
            <a:r>
              <a:rPr lang="en-US" sz="1500" b="1" i="1" dirty="0" smtClean="0">
                <a:solidFill>
                  <a:srgbClr val="636B73"/>
                </a:solidFill>
                <a:latin typeface="Calibri" pitchFamily="34" charset="0"/>
                <a:ea typeface="ＭＳ Ｐゴシック" charset="-128"/>
                <a:cs typeface="Arial"/>
              </a:rPr>
              <a:t>The Value of Blue</a:t>
            </a:r>
          </a:p>
          <a:p>
            <a:pPr marL="274320" lvl="1" indent="-18288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Our initiatives, programs and commitment to diversity and social responsibility</a:t>
            </a:r>
          </a:p>
          <a:p>
            <a:pPr marL="274320" lvl="1" indent="-182880">
              <a:spcAft>
                <a:spcPts val="300"/>
              </a:spcAft>
              <a:buFont typeface="Arial" pitchFamily="34" charset="0"/>
              <a:buChar char="•"/>
            </a:pPr>
            <a:r>
              <a:rPr lang="en-US" sz="1500" dirty="0" smtClean="0">
                <a:solidFill>
                  <a:srgbClr val="636B73"/>
                </a:solidFill>
                <a:latin typeface="Calibri" pitchFamily="34" charset="0"/>
                <a:ea typeface="ＭＳ Ｐゴシック" charset="-128"/>
                <a:cs typeface="Arial"/>
              </a:rPr>
              <a:t>How we can best serve you</a:t>
            </a:r>
          </a:p>
          <a:p>
            <a:pPr>
              <a:spcAft>
                <a:spcPts val="300"/>
              </a:spcAft>
            </a:pPr>
            <a:r>
              <a:rPr lang="en-US" sz="1500" dirty="0" smtClean="0">
                <a:solidFill>
                  <a:srgbClr val="636B73"/>
                </a:solidFill>
                <a:latin typeface="Calibri" pitchFamily="34" charset="0"/>
                <a:ea typeface="ＭＳ Ｐゴシック" charset="-128"/>
                <a:cs typeface="Arial"/>
              </a:rPr>
              <a:t>Members can also log in to take advantage of personalized tips and interactive tools to helps improve your health or manage chronic conditions</a:t>
            </a:r>
          </a:p>
          <a:p>
            <a:pPr marL="91440" indent="-91440">
              <a:spcAft>
                <a:spcPts val="300"/>
              </a:spcAft>
              <a:buFont typeface="Arial" pitchFamily="34" charset="0"/>
              <a:buChar char="•"/>
            </a:pPr>
            <a:endParaRPr lang="en-US" sz="1500" dirty="0" smtClean="0">
              <a:solidFill>
                <a:srgbClr val="636B73"/>
              </a:solidFill>
              <a:latin typeface="Calibri" pitchFamily="34" charset="0"/>
              <a:ea typeface="ＭＳ Ｐゴシック" charset="-128"/>
              <a:cs typeface="Arial"/>
            </a:endParaRPr>
          </a:p>
        </p:txBody>
      </p:sp>
      <p:sp>
        <p:nvSpPr>
          <p:cNvPr id="14" name="TextBox 13"/>
          <p:cNvSpPr txBox="1"/>
          <p:nvPr/>
        </p:nvSpPr>
        <p:spPr>
          <a:xfrm>
            <a:off x="457200" y="6019800"/>
            <a:ext cx="7391400" cy="523220"/>
          </a:xfrm>
          <a:prstGeom prst="rect">
            <a:avLst/>
          </a:prstGeom>
          <a:noFill/>
        </p:spPr>
        <p:txBody>
          <a:bodyPr wrap="square" rtlCol="0">
            <a:spAutoFit/>
          </a:bodyPr>
          <a:lstStyle/>
          <a:p>
            <a:r>
              <a:rPr lang="en-US" sz="1400" b="1" i="1" dirty="0" smtClean="0">
                <a:solidFill>
                  <a:srgbClr val="636B73"/>
                </a:solidFill>
                <a:latin typeface="Calibri" pitchFamily="34" charset="0"/>
                <a:ea typeface="ＭＳ Ｐゴシック" charset="-128"/>
                <a:cs typeface="Arial"/>
              </a:rPr>
              <a:t>*For a complete list of covered benefits and limitations and exclusions, please refer to your subscriber agreement/ benefit booklet.</a:t>
            </a:r>
          </a:p>
        </p:txBody>
      </p:sp>
    </p:spTree>
    <p:extLst>
      <p:ext uri="{BB962C8B-B14F-4D97-AF65-F5344CB8AC3E}">
        <p14:creationId xmlns:p14="http://schemas.microsoft.com/office/powerpoint/2010/main" val="2555082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
            <a:ext cx="7772400" cy="1143000"/>
          </a:xfrm>
        </p:spPr>
        <p:txBody>
          <a:bodyPr/>
          <a:lstStyle/>
          <a:p>
            <a:pPr eaLnBrk="0" hangingPunct="0"/>
            <a:r>
              <a:rPr lang="en-US" dirty="0" smtClean="0">
                <a:solidFill>
                  <a:srgbClr val="C00000"/>
                </a:solidFill>
                <a:latin typeface="Calibri" pitchFamily="34" charset="0"/>
              </a:rPr>
              <a:t>Registering on BCBSRI.com</a:t>
            </a:r>
            <a:endParaRPr lang="en-US" dirty="0">
              <a:solidFill>
                <a:srgbClr val="C00000"/>
              </a:solidFill>
              <a:latin typeface="Calibri" pitchFamily="34" charset="0"/>
            </a:endParaRPr>
          </a:p>
        </p:txBody>
      </p:sp>
      <p:sp>
        <p:nvSpPr>
          <p:cNvPr id="3" name="Content Placeholder 2"/>
          <p:cNvSpPr>
            <a:spLocks noGrp="1"/>
          </p:cNvSpPr>
          <p:nvPr>
            <p:ph idx="1"/>
          </p:nvPr>
        </p:nvSpPr>
        <p:spPr>
          <a:xfrm>
            <a:off x="457200" y="1447800"/>
            <a:ext cx="3352800" cy="4191000"/>
          </a:xfrm>
        </p:spPr>
        <p:txBody>
          <a:bodyPr>
            <a:normAutofit fontScale="92500"/>
          </a:bodyPr>
          <a:lstStyle/>
          <a:p>
            <a:pPr marL="0" indent="0">
              <a:buNone/>
            </a:pPr>
            <a:endParaRPr lang="en-US" sz="2000" dirty="0" smtClean="0"/>
          </a:p>
          <a:p>
            <a:r>
              <a:rPr lang="en-US" kern="1200" dirty="0" smtClean="0">
                <a:solidFill>
                  <a:srgbClr val="636B73"/>
                </a:solidFill>
                <a:latin typeface="Calibri" pitchFamily="34" charset="0"/>
                <a:ea typeface="ＭＳ Ｐゴシック" charset="-128"/>
                <a:cs typeface="Arial"/>
              </a:rPr>
              <a:t>Go to </a:t>
            </a:r>
            <a:r>
              <a:rPr lang="en-US" kern="1200" dirty="0" smtClean="0">
                <a:solidFill>
                  <a:schemeClr val="tx2"/>
                </a:solidFill>
                <a:latin typeface="Calibri" pitchFamily="34" charset="0"/>
                <a:ea typeface="ＭＳ Ｐゴシック" charset="-128"/>
                <a:cs typeface="Arial"/>
              </a:rPr>
              <a:t>BCBSRI.com </a:t>
            </a:r>
            <a:r>
              <a:rPr lang="en-US" kern="1200" dirty="0" smtClean="0">
                <a:solidFill>
                  <a:srgbClr val="636B73"/>
                </a:solidFill>
                <a:latin typeface="Calibri" pitchFamily="34" charset="0"/>
                <a:ea typeface="ＭＳ Ｐゴシック" charset="-128"/>
                <a:cs typeface="Arial"/>
              </a:rPr>
              <a:t/>
            </a:r>
            <a:br>
              <a:rPr lang="en-US" kern="1200" dirty="0" smtClean="0">
                <a:solidFill>
                  <a:srgbClr val="636B73"/>
                </a:solidFill>
                <a:latin typeface="Calibri" pitchFamily="34" charset="0"/>
                <a:ea typeface="ＭＳ Ｐゴシック" charset="-128"/>
                <a:cs typeface="Arial"/>
              </a:rPr>
            </a:br>
            <a:r>
              <a:rPr lang="en-US" kern="1200" dirty="0" smtClean="0">
                <a:solidFill>
                  <a:srgbClr val="636B73"/>
                </a:solidFill>
                <a:latin typeface="Calibri" pitchFamily="34" charset="0"/>
                <a:ea typeface="ＭＳ Ｐゴシック" charset="-128"/>
                <a:cs typeface="Arial"/>
              </a:rPr>
              <a:t>and click </a:t>
            </a:r>
            <a:r>
              <a:rPr lang="en-US" kern="1200" dirty="0" smtClean="0">
                <a:solidFill>
                  <a:srgbClr val="C00000"/>
                </a:solidFill>
                <a:latin typeface="Calibri" pitchFamily="34" charset="0"/>
                <a:ea typeface="ＭＳ Ｐゴシック" charset="-128"/>
                <a:cs typeface="Arial"/>
              </a:rPr>
              <a:t>“Create An Account” </a:t>
            </a:r>
            <a:r>
              <a:rPr lang="en-US" kern="1200" dirty="0" smtClean="0">
                <a:solidFill>
                  <a:srgbClr val="636B73"/>
                </a:solidFill>
                <a:latin typeface="Calibri" pitchFamily="34" charset="0"/>
                <a:ea typeface="ＭＳ Ｐゴシック" charset="-128"/>
                <a:cs typeface="Arial"/>
              </a:rPr>
              <a:t>on the </a:t>
            </a:r>
            <a:br>
              <a:rPr lang="en-US" kern="1200" dirty="0" smtClean="0">
                <a:solidFill>
                  <a:srgbClr val="636B73"/>
                </a:solidFill>
                <a:latin typeface="Calibri" pitchFamily="34" charset="0"/>
                <a:ea typeface="ＭＳ Ｐゴシック" charset="-128"/>
                <a:cs typeface="Arial"/>
              </a:rPr>
            </a:br>
            <a:r>
              <a:rPr lang="en-US" kern="1200" dirty="0" smtClean="0">
                <a:solidFill>
                  <a:srgbClr val="636B73"/>
                </a:solidFill>
                <a:latin typeface="Calibri" pitchFamily="34" charset="0"/>
                <a:ea typeface="ＭＳ Ｐゴシック" charset="-128"/>
                <a:cs typeface="Arial"/>
              </a:rPr>
              <a:t>right-hand side of </a:t>
            </a:r>
            <a:br>
              <a:rPr lang="en-US" kern="1200" dirty="0" smtClean="0">
                <a:solidFill>
                  <a:srgbClr val="636B73"/>
                </a:solidFill>
                <a:latin typeface="Calibri" pitchFamily="34" charset="0"/>
                <a:ea typeface="ＭＳ Ｐゴシック" charset="-128"/>
                <a:cs typeface="Arial"/>
              </a:rPr>
            </a:br>
            <a:r>
              <a:rPr lang="en-US" kern="1200" dirty="0" smtClean="0">
                <a:solidFill>
                  <a:srgbClr val="636B73"/>
                </a:solidFill>
                <a:latin typeface="Calibri" pitchFamily="34" charset="0"/>
                <a:ea typeface="ＭＳ Ｐゴシック" charset="-128"/>
                <a:cs typeface="Arial"/>
              </a:rPr>
              <a:t>the page</a:t>
            </a:r>
          </a:p>
          <a:p>
            <a:pPr marL="0" indent="0">
              <a:buNone/>
            </a:pPr>
            <a:endParaRPr lang="en-US" sz="2000" dirty="0" smtClean="0"/>
          </a:p>
          <a:p>
            <a:r>
              <a:rPr lang="en-US" kern="1200" dirty="0" smtClean="0">
                <a:solidFill>
                  <a:srgbClr val="636B73"/>
                </a:solidFill>
                <a:latin typeface="Calibri" pitchFamily="34" charset="0"/>
                <a:ea typeface="ＭＳ Ｐゴシック" charset="-128"/>
                <a:cs typeface="Arial"/>
              </a:rPr>
              <a:t>Follow the registration </a:t>
            </a:r>
            <a:br>
              <a:rPr lang="en-US" kern="1200" dirty="0" smtClean="0">
                <a:solidFill>
                  <a:srgbClr val="636B73"/>
                </a:solidFill>
                <a:latin typeface="Calibri" pitchFamily="34" charset="0"/>
                <a:ea typeface="ＭＳ Ｐゴシック" charset="-128"/>
                <a:cs typeface="Arial"/>
              </a:rPr>
            </a:br>
            <a:r>
              <a:rPr lang="en-US" kern="1200" dirty="0" smtClean="0">
                <a:solidFill>
                  <a:srgbClr val="636B73"/>
                </a:solidFill>
                <a:latin typeface="Calibri" pitchFamily="34" charset="0"/>
                <a:ea typeface="ＭＳ Ｐゴシック" charset="-128"/>
                <a:cs typeface="Arial"/>
              </a:rPr>
              <a:t>instructions</a:t>
            </a:r>
          </a:p>
          <a:p>
            <a:endParaRPr lang="en-US" sz="2000" dirty="0" smtClean="0"/>
          </a:p>
        </p:txBody>
      </p:sp>
      <p:pic>
        <p:nvPicPr>
          <p:cNvPr id="6" name="Picture 5" descr="Homepage.ps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2200" y="685800"/>
            <a:ext cx="7063110" cy="5943600"/>
          </a:xfrm>
          <a:prstGeom prst="rect">
            <a:avLst/>
          </a:prstGeom>
          <a:effectLst>
            <a:outerShdw blurRad="304800" dist="38100" dir="2700000" algn="tl" rotWithShape="0">
              <a:srgbClr val="000000">
                <a:alpha val="43000"/>
              </a:srgbClr>
            </a:outerShdw>
          </a:effectLst>
        </p:spPr>
      </p:pic>
      <p:sp>
        <p:nvSpPr>
          <p:cNvPr id="7" name="Slide Number Placeholder 24"/>
          <p:cNvSpPr>
            <a:spLocks noGrp="1"/>
          </p:cNvSpPr>
          <p:nvPr>
            <p:ph type="sldNum" sz="quarter" idx="4294967295"/>
          </p:nvPr>
        </p:nvSpPr>
        <p:spPr>
          <a:xfrm>
            <a:off x="4419600" y="6416675"/>
            <a:ext cx="520700" cy="365125"/>
          </a:xfrm>
          <a:prstGeom prst="rect">
            <a:avLst/>
          </a:prstGeom>
        </p:spPr>
        <p:txBody>
          <a:bodyPr/>
          <a:lstStyle/>
          <a:p>
            <a:pPr algn="l"/>
            <a:fld id="{F1BD6918-1825-4948-81D2-C7B5CA49F677}" type="slidenum">
              <a:rPr lang="en-US" sz="1100" smtClean="0">
                <a:solidFill>
                  <a:srgbClr val="898989"/>
                </a:solidFill>
                <a:latin typeface="+mn-lt"/>
                <a:ea typeface="+mn-ea"/>
              </a:rPr>
              <a:pPr algn="l"/>
              <a:t>11</a:t>
            </a:fld>
            <a:endParaRPr lang="en-US" sz="1100" dirty="0">
              <a:solidFill>
                <a:srgbClr val="898989"/>
              </a:solidFill>
              <a:latin typeface="+mn-lt"/>
              <a:ea typeface="+mn-ea"/>
            </a:endParaRPr>
          </a:p>
        </p:txBody>
      </p:sp>
    </p:spTree>
    <p:extLst>
      <p:ext uri="{BB962C8B-B14F-4D97-AF65-F5344CB8AC3E}">
        <p14:creationId xmlns:p14="http://schemas.microsoft.com/office/powerpoint/2010/main" val="2211664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1300" y="609600"/>
            <a:ext cx="8686800" cy="677108"/>
          </a:xfrm>
          <a:prstGeom prst="rect">
            <a:avLst/>
          </a:prstGeom>
          <a:noFill/>
        </p:spPr>
        <p:txBody>
          <a:bodyPr wrap="square" rtlCol="0">
            <a:spAutoFit/>
          </a:bodyPr>
          <a:lstStyle/>
          <a:p>
            <a:pPr algn="ctr"/>
            <a:r>
              <a:rPr lang="en-US" sz="1600" b="1" u="sng" dirty="0" smtClean="0"/>
              <a:t>Annual </a:t>
            </a:r>
            <a:r>
              <a:rPr lang="en-US" sz="1600" b="1" u="sng" dirty="0" smtClean="0"/>
              <a:t>Co-Shares Teachers Hired After 8/31/04 </a:t>
            </a:r>
            <a:r>
              <a:rPr lang="en-US" sz="1100" b="1" u="sng" dirty="0" smtClean="0"/>
              <a:t>(per 09-01-14 to 08-31-17 CBA)</a:t>
            </a:r>
          </a:p>
          <a:p>
            <a:pPr algn="ctr"/>
            <a:endParaRPr lang="en-US" sz="1100" b="1" u="sng" dirty="0"/>
          </a:p>
          <a:p>
            <a:pPr algn="ctr"/>
            <a:endParaRPr lang="en-US" sz="1100" dirty="0"/>
          </a:p>
        </p:txBody>
      </p:sp>
      <p:graphicFrame>
        <p:nvGraphicFramePr>
          <p:cNvPr id="4" name="Table 3"/>
          <p:cNvGraphicFramePr>
            <a:graphicFrameLocks noGrp="1"/>
          </p:cNvGraphicFramePr>
          <p:nvPr>
            <p:extLst>
              <p:ext uri="{D42A27DB-BD31-4B8C-83A1-F6EECF244321}">
                <p14:modId xmlns:p14="http://schemas.microsoft.com/office/powerpoint/2010/main" val="3941736408"/>
              </p:ext>
            </p:extLst>
          </p:nvPr>
        </p:nvGraphicFramePr>
        <p:xfrm>
          <a:off x="762000" y="1143000"/>
          <a:ext cx="6968838" cy="2895600"/>
        </p:xfrm>
        <a:graphic>
          <a:graphicData uri="http://schemas.openxmlformats.org/drawingml/2006/table">
            <a:tbl>
              <a:tblPr firstRow="1" bandRow="1">
                <a:tableStyleId>{F5AB1C69-6EDB-4FF4-983F-18BD219EF322}</a:tableStyleId>
              </a:tblPr>
              <a:tblGrid>
                <a:gridCol w="1276857"/>
                <a:gridCol w="2073173"/>
                <a:gridCol w="1637608"/>
                <a:gridCol w="1981200"/>
              </a:tblGrid>
              <a:tr h="370840">
                <a:tc>
                  <a:txBody>
                    <a:bodyPr/>
                    <a:lstStyle/>
                    <a:p>
                      <a:r>
                        <a:rPr lang="en-US" sz="1600" dirty="0" smtClean="0"/>
                        <a:t>Coverage Level</a:t>
                      </a:r>
                      <a:endParaRPr lang="en-US" sz="1600" dirty="0"/>
                    </a:p>
                  </a:txBody>
                  <a:tcPr/>
                </a:tc>
                <a:tc>
                  <a:txBody>
                    <a:bodyPr/>
                    <a:lstStyle/>
                    <a:p>
                      <a:r>
                        <a:rPr lang="en-US" sz="1600" dirty="0" smtClean="0"/>
                        <a:t>HMCTC</a:t>
                      </a:r>
                      <a:endParaRPr lang="en-US" sz="1600" dirty="0"/>
                    </a:p>
                  </a:txBody>
                  <a:tcPr/>
                </a:tc>
                <a:tc>
                  <a:txBody>
                    <a:bodyPr/>
                    <a:lstStyle/>
                    <a:p>
                      <a:r>
                        <a:rPr lang="en-US" sz="1600" dirty="0" smtClean="0"/>
                        <a:t>HMCTC Plan</a:t>
                      </a:r>
                      <a:r>
                        <a:rPr lang="en-US" sz="1600" baseline="0" dirty="0" smtClean="0"/>
                        <a:t> 750</a:t>
                      </a:r>
                      <a:endParaRPr lang="en-US" sz="1600" dirty="0"/>
                    </a:p>
                  </a:txBody>
                  <a:tcPr/>
                </a:tc>
                <a:tc>
                  <a:txBody>
                    <a:bodyPr/>
                    <a:lstStyle/>
                    <a:p>
                      <a:r>
                        <a:rPr lang="en-US" sz="1600" dirty="0" smtClean="0"/>
                        <a:t>Co-Share Difference</a:t>
                      </a:r>
                      <a:endParaRPr lang="en-US" sz="1600" dirty="0"/>
                    </a:p>
                  </a:txBody>
                  <a:tcPr/>
                </a:tc>
              </a:tr>
              <a:tr h="370840">
                <a:tc>
                  <a:txBody>
                    <a:bodyPr/>
                    <a:lstStyle/>
                    <a:p>
                      <a:r>
                        <a:rPr lang="en-US" sz="1600" dirty="0" smtClean="0"/>
                        <a:t>Individual</a:t>
                      </a:r>
                      <a:endParaRPr lang="en-US" sz="1600" dirty="0"/>
                    </a:p>
                  </a:txBody>
                  <a:tcPr/>
                </a:tc>
                <a:tc>
                  <a:txBody>
                    <a:bodyPr/>
                    <a:lstStyle/>
                    <a:p>
                      <a:r>
                        <a:rPr lang="en-US" sz="1600" dirty="0" smtClean="0"/>
                        <a:t>$2,593.88</a:t>
                      </a:r>
                    </a:p>
                    <a:p>
                      <a:r>
                        <a:rPr lang="en-US" sz="1600" dirty="0" smtClean="0"/>
                        <a:t>Annually</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$1,224.71</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Annually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$1,369.17 Annually</a:t>
                      </a:r>
                    </a:p>
                  </a:txBody>
                  <a:tcPr/>
                </a:tc>
              </a:tr>
              <a:tr h="370840">
                <a:tc>
                  <a:txBody>
                    <a:bodyPr/>
                    <a:lstStyle/>
                    <a:p>
                      <a:endParaRPr lang="en-US" sz="1600" dirty="0"/>
                    </a:p>
                  </a:txBody>
                  <a:tcPr/>
                </a:tc>
                <a:tc>
                  <a:txBody>
                    <a:bodyPr/>
                    <a:lstStyle/>
                    <a:p>
                      <a:r>
                        <a:rPr lang="en-US" sz="1600" dirty="0" smtClean="0"/>
                        <a:t>$123.52 per 21</a:t>
                      </a:r>
                      <a:r>
                        <a:rPr lang="en-US" sz="1600" baseline="0" dirty="0" smtClean="0"/>
                        <a:t> paychecks</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$58.32 per 21 paychecks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$65.20 per 21 paychecks</a:t>
                      </a:r>
                    </a:p>
                  </a:txBody>
                  <a:tcPr/>
                </a:tc>
              </a:tr>
              <a:tr h="370840">
                <a:tc>
                  <a:txBody>
                    <a:bodyPr/>
                    <a:lstStyle/>
                    <a:p>
                      <a:r>
                        <a:rPr lang="en-US" sz="1600" dirty="0" smtClean="0"/>
                        <a:t>Family</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$7,140.09 Annually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$3,214.95</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Annually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$3,925.14 Annually</a:t>
                      </a:r>
                    </a:p>
                  </a:txBody>
                  <a:tcPr/>
                </a:tc>
              </a:tr>
              <a:tr h="370840">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$340.00 per 21 paychecks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$153.09 per 21 paychecks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$186.91</a:t>
                      </a:r>
                      <a:r>
                        <a:rPr lang="en-US" sz="1600" baseline="0" dirty="0" smtClean="0">
                          <a:solidFill>
                            <a:srgbClr val="FF0000"/>
                          </a:solidFill>
                        </a:rPr>
                        <a:t> per 21 paychecks</a:t>
                      </a:r>
                      <a:endParaRPr lang="en-US" sz="1600" dirty="0" smtClean="0">
                        <a:solidFill>
                          <a:srgbClr val="FF0000"/>
                        </a:solidFill>
                      </a:endParaRPr>
                    </a:p>
                  </a:txBody>
                  <a:tcPr/>
                </a:tc>
              </a:tr>
            </a:tbl>
          </a:graphicData>
        </a:graphic>
      </p:graphicFrame>
      <p:sp>
        <p:nvSpPr>
          <p:cNvPr id="5" name="TextBox 4"/>
          <p:cNvSpPr txBox="1"/>
          <p:nvPr/>
        </p:nvSpPr>
        <p:spPr>
          <a:xfrm>
            <a:off x="584200" y="4308176"/>
            <a:ext cx="8001000" cy="2031325"/>
          </a:xfrm>
          <a:prstGeom prst="rect">
            <a:avLst/>
          </a:prstGeom>
          <a:noFill/>
        </p:spPr>
        <p:txBody>
          <a:bodyPr wrap="square" rtlCol="0">
            <a:spAutoFit/>
          </a:bodyPr>
          <a:lstStyle/>
          <a:p>
            <a:pPr algn="ctr"/>
            <a:r>
              <a:rPr lang="en-US" b="1" u="sng" dirty="0" smtClean="0"/>
              <a:t>REMINDER: OPEN ENROLLMENT IS HAPPENING NOW!</a:t>
            </a:r>
            <a:endParaRPr lang="en-US" dirty="0" smtClean="0"/>
          </a:p>
          <a:p>
            <a:pPr algn="ctr"/>
            <a:endParaRPr lang="en-US" b="1" u="sng" dirty="0"/>
          </a:p>
          <a:p>
            <a:pPr algn="ctr"/>
            <a:r>
              <a:rPr lang="en-US" dirty="0" smtClean="0"/>
              <a:t>Open enrollment is currently in effect for all active Providence School Department employees.  </a:t>
            </a:r>
            <a:r>
              <a:rPr lang="en-US" dirty="0" smtClean="0">
                <a:solidFill>
                  <a:srgbClr val="FF0000"/>
                </a:solidFill>
              </a:rPr>
              <a:t>Now is the time to make changes to your health insurance if you choose to.  </a:t>
            </a:r>
            <a:r>
              <a:rPr lang="en-US" dirty="0" smtClean="0"/>
              <a:t>Open Enrollment will take place from Thursday, September 1, 2016 through Friday, September 30, 2016.</a:t>
            </a:r>
            <a:endParaRPr lang="en-US" dirty="0"/>
          </a:p>
        </p:txBody>
      </p:sp>
    </p:spTree>
    <p:extLst>
      <p:ext uri="{BB962C8B-B14F-4D97-AF65-F5344CB8AC3E}">
        <p14:creationId xmlns:p14="http://schemas.microsoft.com/office/powerpoint/2010/main" val="2782010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1300" y="609600"/>
            <a:ext cx="8686800" cy="677108"/>
          </a:xfrm>
          <a:prstGeom prst="rect">
            <a:avLst/>
          </a:prstGeom>
          <a:noFill/>
        </p:spPr>
        <p:txBody>
          <a:bodyPr wrap="square" rtlCol="0">
            <a:spAutoFit/>
          </a:bodyPr>
          <a:lstStyle/>
          <a:p>
            <a:pPr algn="ctr"/>
            <a:r>
              <a:rPr lang="en-US" sz="1600" b="1" u="sng" dirty="0" smtClean="0"/>
              <a:t>Annual </a:t>
            </a:r>
            <a:r>
              <a:rPr lang="en-US" sz="1600" b="1" u="sng" dirty="0" smtClean="0"/>
              <a:t>Co-Shares Teachers Hired Before 8/31/04 </a:t>
            </a:r>
            <a:r>
              <a:rPr lang="en-US" sz="1100" b="1" u="sng" dirty="0" smtClean="0"/>
              <a:t>(per 09-01-14 to 08-31-17 CBA)</a:t>
            </a:r>
          </a:p>
          <a:p>
            <a:pPr algn="ctr"/>
            <a:endParaRPr lang="en-US" sz="1100" b="1" u="sng" dirty="0"/>
          </a:p>
          <a:p>
            <a:pPr algn="ctr"/>
            <a:endParaRPr lang="en-US" sz="1100" dirty="0"/>
          </a:p>
        </p:txBody>
      </p:sp>
      <p:graphicFrame>
        <p:nvGraphicFramePr>
          <p:cNvPr id="4" name="Table 3"/>
          <p:cNvGraphicFramePr>
            <a:graphicFrameLocks noGrp="1"/>
          </p:cNvGraphicFramePr>
          <p:nvPr>
            <p:extLst>
              <p:ext uri="{D42A27DB-BD31-4B8C-83A1-F6EECF244321}">
                <p14:modId xmlns:p14="http://schemas.microsoft.com/office/powerpoint/2010/main" val="2513529591"/>
              </p:ext>
            </p:extLst>
          </p:nvPr>
        </p:nvGraphicFramePr>
        <p:xfrm>
          <a:off x="762000" y="1143000"/>
          <a:ext cx="6968838" cy="2895600"/>
        </p:xfrm>
        <a:graphic>
          <a:graphicData uri="http://schemas.openxmlformats.org/drawingml/2006/table">
            <a:tbl>
              <a:tblPr firstRow="1" bandRow="1">
                <a:tableStyleId>{F5AB1C69-6EDB-4FF4-983F-18BD219EF322}</a:tableStyleId>
              </a:tblPr>
              <a:tblGrid>
                <a:gridCol w="1276857"/>
                <a:gridCol w="2073173"/>
                <a:gridCol w="1637608"/>
                <a:gridCol w="1981200"/>
              </a:tblGrid>
              <a:tr h="370840">
                <a:tc>
                  <a:txBody>
                    <a:bodyPr/>
                    <a:lstStyle/>
                    <a:p>
                      <a:r>
                        <a:rPr lang="en-US" sz="1600" dirty="0" smtClean="0"/>
                        <a:t>Coverage Level</a:t>
                      </a:r>
                      <a:endParaRPr lang="en-US" sz="1600" dirty="0"/>
                    </a:p>
                  </a:txBody>
                  <a:tcPr/>
                </a:tc>
                <a:tc>
                  <a:txBody>
                    <a:bodyPr/>
                    <a:lstStyle/>
                    <a:p>
                      <a:r>
                        <a:rPr lang="en-US" sz="1600" dirty="0" smtClean="0"/>
                        <a:t>HMCTC</a:t>
                      </a:r>
                      <a:endParaRPr lang="en-US" sz="1600" dirty="0"/>
                    </a:p>
                  </a:txBody>
                  <a:tcPr/>
                </a:tc>
                <a:tc>
                  <a:txBody>
                    <a:bodyPr/>
                    <a:lstStyle/>
                    <a:p>
                      <a:r>
                        <a:rPr lang="en-US" sz="1600" dirty="0" smtClean="0"/>
                        <a:t>HMCTC Plan</a:t>
                      </a:r>
                      <a:r>
                        <a:rPr lang="en-US" sz="1600" baseline="0" dirty="0" smtClean="0"/>
                        <a:t> 750</a:t>
                      </a:r>
                      <a:endParaRPr lang="en-US" sz="1600" dirty="0"/>
                    </a:p>
                  </a:txBody>
                  <a:tcPr/>
                </a:tc>
                <a:tc>
                  <a:txBody>
                    <a:bodyPr/>
                    <a:lstStyle/>
                    <a:p>
                      <a:r>
                        <a:rPr lang="en-US" sz="1600" dirty="0" smtClean="0"/>
                        <a:t>Co-Share Difference</a:t>
                      </a:r>
                      <a:endParaRPr lang="en-US" sz="1600" dirty="0"/>
                    </a:p>
                  </a:txBody>
                  <a:tcPr/>
                </a:tc>
              </a:tr>
              <a:tr h="370840">
                <a:tc>
                  <a:txBody>
                    <a:bodyPr/>
                    <a:lstStyle/>
                    <a:p>
                      <a:r>
                        <a:rPr lang="en-US" sz="1600" dirty="0" smtClean="0"/>
                        <a:t>Individual</a:t>
                      </a:r>
                      <a:endParaRPr lang="en-US" sz="1600" dirty="0"/>
                    </a:p>
                  </a:txBody>
                  <a:tcPr/>
                </a:tc>
                <a:tc>
                  <a:txBody>
                    <a:bodyPr/>
                    <a:lstStyle/>
                    <a:p>
                      <a:r>
                        <a:rPr lang="en-US" sz="1600" dirty="0" smtClean="0"/>
                        <a:t>$1,505.75</a:t>
                      </a:r>
                      <a:endParaRPr lang="en-US" sz="1600" dirty="0" smtClean="0"/>
                    </a:p>
                    <a:p>
                      <a:r>
                        <a:rPr lang="en-US" sz="1600" dirty="0" smtClean="0"/>
                        <a:t>Annually</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$0.00</a:t>
                      </a:r>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Annually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$1,505.75 Annually</a:t>
                      </a:r>
                      <a:endParaRPr lang="en-US" sz="1600" dirty="0" smtClean="0">
                        <a:solidFill>
                          <a:srgbClr val="FF0000"/>
                        </a:solidFill>
                      </a:endParaRPr>
                    </a:p>
                  </a:txBody>
                  <a:tcPr/>
                </a:tc>
              </a:tr>
              <a:tr h="370840">
                <a:tc>
                  <a:txBody>
                    <a:bodyPr/>
                    <a:lstStyle/>
                    <a:p>
                      <a:endParaRPr lang="en-US" sz="1600" dirty="0"/>
                    </a:p>
                  </a:txBody>
                  <a:tcPr/>
                </a:tc>
                <a:tc>
                  <a:txBody>
                    <a:bodyPr/>
                    <a:lstStyle/>
                    <a:p>
                      <a:r>
                        <a:rPr lang="en-US" sz="1600" dirty="0" smtClean="0"/>
                        <a:t>$71.70 </a:t>
                      </a:r>
                      <a:r>
                        <a:rPr lang="en-US" sz="1600" dirty="0" smtClean="0"/>
                        <a:t>per 21</a:t>
                      </a:r>
                      <a:r>
                        <a:rPr lang="en-US" sz="1600" baseline="0" dirty="0" smtClean="0"/>
                        <a:t> paychecks</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$0.00 </a:t>
                      </a:r>
                      <a:r>
                        <a:rPr lang="en-US" sz="1600" dirty="0" smtClean="0"/>
                        <a:t>per 21 paychecks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$71.70 paychecks</a:t>
                      </a:r>
                      <a:endParaRPr lang="en-US" sz="1600" dirty="0" smtClean="0">
                        <a:solidFill>
                          <a:srgbClr val="FF0000"/>
                        </a:solidFill>
                      </a:endParaRPr>
                    </a:p>
                  </a:txBody>
                  <a:tcPr/>
                </a:tc>
              </a:tr>
              <a:tr h="370840">
                <a:tc>
                  <a:txBody>
                    <a:bodyPr/>
                    <a:lstStyle/>
                    <a:p>
                      <a:r>
                        <a:rPr lang="en-US" sz="1600" dirty="0" smtClean="0"/>
                        <a:t>Family</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$4,020.67 </a:t>
                      </a:r>
                      <a:r>
                        <a:rPr lang="en-US" sz="1600" dirty="0" smtClean="0"/>
                        <a:t>Annually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$0.00</a:t>
                      </a:r>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Annually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$4,020.67 </a:t>
                      </a:r>
                      <a:r>
                        <a:rPr lang="en-US" sz="1600" dirty="0" smtClean="0">
                          <a:solidFill>
                            <a:srgbClr val="FF0000"/>
                          </a:solidFill>
                        </a:rPr>
                        <a:t>Annually</a:t>
                      </a:r>
                    </a:p>
                  </a:txBody>
                  <a:tcPr/>
                </a:tc>
              </a:tr>
              <a:tr h="370840">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$191.46 </a:t>
                      </a:r>
                      <a:r>
                        <a:rPr lang="en-US" sz="1600" dirty="0" smtClean="0"/>
                        <a:t>per 21 paychecks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$0.00 </a:t>
                      </a:r>
                      <a:r>
                        <a:rPr lang="en-US" sz="1600" dirty="0" smtClean="0"/>
                        <a:t>per 21 paychecks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rPr>
                        <a:t>$191.46</a:t>
                      </a:r>
                      <a:r>
                        <a:rPr lang="en-US" sz="1600" baseline="0" dirty="0" smtClean="0">
                          <a:solidFill>
                            <a:srgbClr val="FF0000"/>
                          </a:solidFill>
                        </a:rPr>
                        <a:t> </a:t>
                      </a:r>
                      <a:r>
                        <a:rPr lang="en-US" sz="1600" baseline="0" dirty="0" smtClean="0">
                          <a:solidFill>
                            <a:srgbClr val="FF0000"/>
                          </a:solidFill>
                        </a:rPr>
                        <a:t>per 21 paychecks</a:t>
                      </a:r>
                      <a:endParaRPr lang="en-US" sz="1600" dirty="0" smtClean="0">
                        <a:solidFill>
                          <a:srgbClr val="FF0000"/>
                        </a:solidFill>
                      </a:endParaRPr>
                    </a:p>
                  </a:txBody>
                  <a:tcPr/>
                </a:tc>
              </a:tr>
            </a:tbl>
          </a:graphicData>
        </a:graphic>
      </p:graphicFrame>
      <p:sp>
        <p:nvSpPr>
          <p:cNvPr id="5" name="TextBox 4"/>
          <p:cNvSpPr txBox="1"/>
          <p:nvPr/>
        </p:nvSpPr>
        <p:spPr>
          <a:xfrm>
            <a:off x="584200" y="4308176"/>
            <a:ext cx="8001000" cy="2031325"/>
          </a:xfrm>
          <a:prstGeom prst="rect">
            <a:avLst/>
          </a:prstGeom>
          <a:noFill/>
        </p:spPr>
        <p:txBody>
          <a:bodyPr wrap="square" rtlCol="0">
            <a:spAutoFit/>
          </a:bodyPr>
          <a:lstStyle/>
          <a:p>
            <a:pPr algn="ctr"/>
            <a:r>
              <a:rPr lang="en-US" b="1" u="sng" dirty="0" smtClean="0"/>
              <a:t>REMINDER: OPEN ENROLLMENT IS HAPPENING NOW!</a:t>
            </a:r>
            <a:endParaRPr lang="en-US" dirty="0" smtClean="0"/>
          </a:p>
          <a:p>
            <a:pPr algn="ctr"/>
            <a:endParaRPr lang="en-US" b="1" u="sng" dirty="0"/>
          </a:p>
          <a:p>
            <a:pPr algn="ctr"/>
            <a:r>
              <a:rPr lang="en-US" dirty="0" smtClean="0"/>
              <a:t>Open enrollment is currently in effect for all active Providence School Department employees.  </a:t>
            </a:r>
            <a:r>
              <a:rPr lang="en-US" dirty="0" smtClean="0">
                <a:solidFill>
                  <a:srgbClr val="FF0000"/>
                </a:solidFill>
              </a:rPr>
              <a:t>Now is the time to make changes to your health insurance if you choose to.  </a:t>
            </a:r>
            <a:r>
              <a:rPr lang="en-US" dirty="0" smtClean="0"/>
              <a:t>Open Enrollment will take place from Thursday, September 1, 2016 through Friday, September 30, 2016.</a:t>
            </a:r>
            <a:endParaRPr lang="en-US" dirty="0"/>
          </a:p>
        </p:txBody>
      </p:sp>
    </p:spTree>
    <p:extLst>
      <p:ext uri="{BB962C8B-B14F-4D97-AF65-F5344CB8AC3E}">
        <p14:creationId xmlns:p14="http://schemas.microsoft.com/office/powerpoint/2010/main" val="3717531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A47CEF8F-F51A-4352-81F5-4AF8678AECDB}" type="slidenum">
              <a:rPr lang="en-US" smtClean="0"/>
              <a:pPr>
                <a:defRPr/>
              </a:pPr>
              <a:t>14</a:t>
            </a:fld>
            <a:endParaRPr lang="en-US" dirty="0"/>
          </a:p>
        </p:txBody>
      </p:sp>
      <p:sp>
        <p:nvSpPr>
          <p:cNvPr id="5" name="TextBox 4"/>
          <p:cNvSpPr txBox="1"/>
          <p:nvPr/>
        </p:nvSpPr>
        <p:spPr>
          <a:xfrm>
            <a:off x="990600" y="393412"/>
            <a:ext cx="7162800" cy="584775"/>
          </a:xfrm>
          <a:prstGeom prst="rect">
            <a:avLst/>
          </a:prstGeom>
          <a:noFill/>
        </p:spPr>
        <p:txBody>
          <a:bodyPr wrap="square" rtlCol="0">
            <a:spAutoFit/>
          </a:bodyPr>
          <a:lstStyle/>
          <a:p>
            <a:r>
              <a:rPr lang="en-US" sz="3200" dirty="0" smtClean="0"/>
              <a:t>Preventive Services - Update</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1252207606"/>
              </p:ext>
            </p:extLst>
          </p:nvPr>
        </p:nvGraphicFramePr>
        <p:xfrm>
          <a:off x="571500" y="1013747"/>
          <a:ext cx="8001000" cy="5064760"/>
        </p:xfrm>
        <a:graphic>
          <a:graphicData uri="http://schemas.openxmlformats.org/drawingml/2006/table">
            <a:tbl>
              <a:tblPr firstRow="1" bandRow="1">
                <a:tableStyleId>{F5AB1C69-6EDB-4FF4-983F-18BD219EF322}</a:tableStyleId>
              </a:tblPr>
              <a:tblGrid>
                <a:gridCol w="3944697"/>
                <a:gridCol w="4056303"/>
              </a:tblGrid>
              <a:tr h="370840">
                <a:tc>
                  <a:txBody>
                    <a:bodyPr/>
                    <a:lstStyle/>
                    <a:p>
                      <a:r>
                        <a:rPr lang="en-US" dirty="0" smtClean="0"/>
                        <a:t>BCBSRI Medical *</a:t>
                      </a:r>
                      <a:endParaRPr lang="en-US" dirty="0"/>
                    </a:p>
                  </a:txBody>
                  <a:tcPr/>
                </a:tc>
                <a:tc>
                  <a:txBody>
                    <a:bodyPr/>
                    <a:lstStyle/>
                    <a:p>
                      <a:r>
                        <a:rPr lang="en-US" dirty="0" smtClean="0"/>
                        <a:t>CVS Caremark Prescription</a:t>
                      </a:r>
                      <a:endParaRPr lang="en-US" dirty="0"/>
                    </a:p>
                  </a:txBody>
                  <a:tcPr/>
                </a:tc>
              </a:tr>
              <a:tr h="370840">
                <a:tc>
                  <a:txBody>
                    <a:bodyPr/>
                    <a:lstStyle/>
                    <a:p>
                      <a:r>
                        <a:rPr lang="en-US" sz="1200" dirty="0" smtClean="0"/>
                        <a:t>Annual Well</a:t>
                      </a:r>
                      <a:r>
                        <a:rPr lang="en-US" sz="1200" baseline="0" dirty="0" smtClean="0"/>
                        <a:t> </a:t>
                      </a:r>
                      <a:r>
                        <a:rPr lang="en-US" sz="1200" dirty="0" smtClean="0"/>
                        <a:t>Check-Up</a:t>
                      </a:r>
                      <a:r>
                        <a:rPr lang="en-US" sz="1200" baseline="0" dirty="0" smtClean="0"/>
                        <a:t> </a:t>
                      </a:r>
                    </a:p>
                  </a:txBody>
                  <a:tcPr/>
                </a:tc>
                <a:tc>
                  <a:txBody>
                    <a:bodyPr/>
                    <a:lstStyle/>
                    <a:p>
                      <a:r>
                        <a:rPr lang="en-US" sz="1200" dirty="0" smtClean="0"/>
                        <a:t>Tier 1 and Over the Counter (OTC) contraceptives</a:t>
                      </a:r>
                      <a:r>
                        <a:rPr lang="en-US" sz="1200" baseline="0" dirty="0" smtClean="0"/>
                        <a:t> for women (oral and non-oral)</a:t>
                      </a:r>
                      <a:endParaRPr lang="en-US" sz="1200" dirty="0"/>
                    </a:p>
                  </a:txBody>
                  <a:tcPr/>
                </a:tc>
              </a:tr>
              <a:tr h="370840">
                <a:tc>
                  <a:txBody>
                    <a:bodyPr/>
                    <a:lstStyle/>
                    <a:p>
                      <a:r>
                        <a:rPr lang="en-US" sz="1200" dirty="0" smtClean="0"/>
                        <a:t>Annual</a:t>
                      </a:r>
                      <a:r>
                        <a:rPr lang="en-US" sz="1200" baseline="0" dirty="0" smtClean="0"/>
                        <a:t> OB/GYN exam for women</a:t>
                      </a:r>
                      <a:endParaRPr lang="en-US" sz="1200" dirty="0"/>
                    </a:p>
                  </a:txBody>
                  <a:tcPr/>
                </a:tc>
                <a:tc>
                  <a:txBody>
                    <a:bodyPr/>
                    <a:lstStyle/>
                    <a:p>
                      <a:r>
                        <a:rPr lang="en-US" sz="1200" dirty="0" smtClean="0"/>
                        <a:t>Smoking Cessation Medication (OTC and</a:t>
                      </a:r>
                      <a:r>
                        <a:rPr lang="en-US" sz="1200" baseline="0" dirty="0" smtClean="0"/>
                        <a:t> Rx; mostly only generic products)</a:t>
                      </a:r>
                      <a:endParaRPr lang="en-US" sz="1200" dirty="0"/>
                    </a:p>
                  </a:txBody>
                  <a:tcPr/>
                </a:tc>
              </a:tr>
              <a:tr h="370840">
                <a:tc>
                  <a:txBody>
                    <a:bodyPr/>
                    <a:lstStyle/>
                    <a:p>
                      <a:r>
                        <a:rPr lang="en-US" sz="1200" dirty="0" smtClean="0"/>
                        <a:t>Immunization</a:t>
                      </a:r>
                      <a:r>
                        <a:rPr lang="en-US" sz="1200" baseline="0" dirty="0" smtClean="0"/>
                        <a:t> vaccines when administered at a physician’s office (</a:t>
                      </a:r>
                      <a:r>
                        <a:rPr lang="en-US" sz="1200" baseline="0" dirty="0" err="1" smtClean="0"/>
                        <a:t>Hep</a:t>
                      </a:r>
                      <a:r>
                        <a:rPr lang="en-US" sz="1200" baseline="0" dirty="0" smtClean="0"/>
                        <a:t> A &amp; B, HPV, Flu, Measles, Mumps, Rubella, Chicken Pox, </a:t>
                      </a:r>
                      <a:r>
                        <a:rPr lang="en-US" sz="1200" baseline="0" dirty="0" err="1" smtClean="0"/>
                        <a:t>Teanus</a:t>
                      </a:r>
                      <a:r>
                        <a:rPr lang="en-US" sz="1200" baseline="0" dirty="0" smtClean="0"/>
                        <a:t>, etc.)</a:t>
                      </a:r>
                      <a:endParaRPr lang="en-US" sz="1200" dirty="0"/>
                    </a:p>
                  </a:txBody>
                  <a:tcPr/>
                </a:tc>
                <a:tc>
                  <a:txBody>
                    <a:bodyPr/>
                    <a:lstStyle/>
                    <a:p>
                      <a:r>
                        <a:rPr lang="en-US" sz="1200" dirty="0" smtClean="0"/>
                        <a:t>Vitamin</a:t>
                      </a:r>
                      <a:r>
                        <a:rPr lang="en-US" sz="1200" baseline="0" dirty="0" smtClean="0"/>
                        <a:t> D, </a:t>
                      </a:r>
                      <a:r>
                        <a:rPr lang="en-US" sz="1200" dirty="0" smtClean="0"/>
                        <a:t>Iron</a:t>
                      </a:r>
                      <a:r>
                        <a:rPr lang="en-US" sz="1200" baseline="0" dirty="0" smtClean="0"/>
                        <a:t> Supplements, and Fluoride Supplements</a:t>
                      </a:r>
                      <a:endParaRPr lang="en-US" sz="1200" dirty="0"/>
                    </a:p>
                  </a:txBody>
                  <a:tcPr/>
                </a:tc>
              </a:tr>
              <a:tr h="370840">
                <a:tc>
                  <a:txBody>
                    <a:bodyPr/>
                    <a:lstStyle/>
                    <a:p>
                      <a:r>
                        <a:rPr lang="en-US" sz="1200" dirty="0" smtClean="0"/>
                        <a:t>Breast</a:t>
                      </a:r>
                      <a:r>
                        <a:rPr lang="en-US" sz="1200" baseline="0" dirty="0" smtClean="0"/>
                        <a:t> Cancer screening for women</a:t>
                      </a:r>
                      <a:endParaRPr lang="en-US" sz="1200" dirty="0"/>
                    </a:p>
                  </a:txBody>
                  <a:tcPr/>
                </a:tc>
                <a:tc>
                  <a:txBody>
                    <a:bodyPr/>
                    <a:lstStyle/>
                    <a:p>
                      <a:r>
                        <a:rPr lang="en-US" sz="1200" dirty="0" smtClean="0"/>
                        <a:t>Generic</a:t>
                      </a:r>
                      <a:r>
                        <a:rPr lang="en-US" sz="1200" baseline="0" dirty="0" smtClean="0"/>
                        <a:t> </a:t>
                      </a:r>
                      <a:r>
                        <a:rPr lang="en-US" sz="1200" dirty="0" smtClean="0"/>
                        <a:t>Folic Acid (for women)</a:t>
                      </a:r>
                      <a:endParaRPr lang="en-US" sz="1200" dirty="0"/>
                    </a:p>
                  </a:txBody>
                  <a:tcPr/>
                </a:tc>
              </a:tr>
              <a:tr h="370840">
                <a:tc>
                  <a:txBody>
                    <a:bodyPr/>
                    <a:lstStyle/>
                    <a:p>
                      <a:r>
                        <a:rPr lang="en-US" sz="1200" dirty="0" smtClean="0"/>
                        <a:t>Colorectal Cancer Screening</a:t>
                      </a:r>
                      <a:r>
                        <a:rPr lang="en-US" sz="1200" baseline="0" dirty="0" smtClean="0"/>
                        <a:t> (</a:t>
                      </a:r>
                      <a:r>
                        <a:rPr lang="en-US" sz="1200" baseline="0" smtClean="0"/>
                        <a:t>for adults over the age of 50)</a:t>
                      </a:r>
                      <a:endParaRPr lang="en-US" sz="1200" dirty="0"/>
                    </a:p>
                  </a:txBody>
                  <a:tcPr/>
                </a:tc>
                <a:tc>
                  <a:txBody>
                    <a:bodyPr/>
                    <a:lstStyle/>
                    <a:p>
                      <a:r>
                        <a:rPr lang="en-US" sz="1200" dirty="0" smtClean="0"/>
                        <a:t>Primary Prevention of Breast</a:t>
                      </a:r>
                      <a:r>
                        <a:rPr lang="en-US" sz="1200" baseline="0" dirty="0" smtClean="0"/>
                        <a:t> Cancer (generic only)</a:t>
                      </a:r>
                      <a:endParaRPr lang="en-US" sz="1200" dirty="0"/>
                    </a:p>
                  </a:txBody>
                  <a:tcPr/>
                </a:tc>
              </a:tr>
              <a:tr h="370840">
                <a:tc>
                  <a:txBody>
                    <a:bodyPr/>
                    <a:lstStyle/>
                    <a:p>
                      <a:r>
                        <a:rPr lang="en-US" sz="1200" dirty="0" smtClean="0"/>
                        <a:t>Cervical</a:t>
                      </a:r>
                      <a:r>
                        <a:rPr lang="en-US" sz="1200" baseline="0" dirty="0" smtClean="0"/>
                        <a:t> cancer screening (Pap test) for women</a:t>
                      </a:r>
                      <a:endParaRPr lang="en-US" sz="1200" dirty="0"/>
                    </a:p>
                  </a:txBody>
                  <a:tcPr/>
                </a:tc>
                <a:tc>
                  <a:txBody>
                    <a:bodyPr/>
                    <a:lstStyle/>
                    <a:p>
                      <a:r>
                        <a:rPr lang="en-US" sz="1200" dirty="0" smtClean="0"/>
                        <a:t>Bowel Prep Medication</a:t>
                      </a:r>
                      <a:endParaRPr lang="en-US" sz="1200" dirty="0"/>
                    </a:p>
                  </a:txBody>
                  <a:tcPr/>
                </a:tc>
              </a:tr>
              <a:tr h="370840">
                <a:tc>
                  <a:txBody>
                    <a:bodyPr/>
                    <a:lstStyle/>
                    <a:p>
                      <a:r>
                        <a:rPr lang="en-US" sz="1200" dirty="0" smtClean="0"/>
                        <a:t>Prostrate-specific antigen (PSA test) for men</a:t>
                      </a:r>
                      <a:endParaRPr lang="en-US" sz="1200" dirty="0"/>
                    </a:p>
                  </a:txBody>
                  <a:tcPr/>
                </a:tc>
                <a:tc>
                  <a:txBody>
                    <a:bodyPr/>
                    <a:lstStyle/>
                    <a:p>
                      <a:r>
                        <a:rPr lang="en-US" sz="1200" dirty="0" smtClean="0"/>
                        <a:t>OTC and Generic</a:t>
                      </a:r>
                      <a:r>
                        <a:rPr lang="en-US" sz="1200" baseline="0" dirty="0" smtClean="0"/>
                        <a:t> Aspirin</a:t>
                      </a:r>
                      <a:endParaRPr lang="en-US" sz="1200" dirty="0"/>
                    </a:p>
                  </a:txBody>
                  <a:tcPr/>
                </a:tc>
              </a:tr>
              <a:tr h="370840">
                <a:tc>
                  <a:txBody>
                    <a:bodyPr/>
                    <a:lstStyle/>
                    <a:p>
                      <a:r>
                        <a:rPr lang="en-US" sz="1200" dirty="0" smtClean="0"/>
                        <a:t>Tobacco</a:t>
                      </a:r>
                      <a:r>
                        <a:rPr lang="en-US" sz="1200" baseline="0" dirty="0" smtClean="0"/>
                        <a:t> cessation counseling</a:t>
                      </a:r>
                      <a:endParaRPr lang="en-US" sz="1200" dirty="0"/>
                    </a:p>
                  </a:txBody>
                  <a:tcPr/>
                </a:tc>
                <a:tc>
                  <a:txBody>
                    <a:bodyPr/>
                    <a:lstStyle/>
                    <a:p>
                      <a:r>
                        <a:rPr lang="en-US" sz="1200" dirty="0" smtClean="0"/>
                        <a:t>Immunization Vaccines for Adults and</a:t>
                      </a:r>
                      <a:r>
                        <a:rPr lang="en-US" sz="1200" baseline="0" dirty="0" smtClean="0"/>
                        <a:t> Children</a:t>
                      </a:r>
                      <a:endParaRPr lang="en-US" sz="1200" dirty="0"/>
                    </a:p>
                  </a:txBody>
                  <a:tcPr/>
                </a:tc>
              </a:tr>
              <a:tr h="370840">
                <a:tc>
                  <a:txBody>
                    <a:bodyPr/>
                    <a:lstStyle/>
                    <a:p>
                      <a:r>
                        <a:rPr lang="en-US" sz="1200" dirty="0" smtClean="0"/>
                        <a:t>Blood Pressure and Cholesterol Screening</a:t>
                      </a:r>
                      <a:endParaRPr lang="en-US" sz="1200" dirty="0"/>
                    </a:p>
                  </a:txBody>
                  <a:tcPr/>
                </a:tc>
                <a:tc>
                  <a:txBody>
                    <a:bodyPr/>
                    <a:lstStyle/>
                    <a:p>
                      <a:endParaRPr lang="en-US" dirty="0"/>
                    </a:p>
                  </a:txBody>
                  <a:tcPr/>
                </a:tc>
              </a:tr>
              <a:tr h="370840">
                <a:tc>
                  <a:txBody>
                    <a:bodyPr/>
                    <a:lstStyle/>
                    <a:p>
                      <a:r>
                        <a:rPr lang="en-US" sz="1200" dirty="0" smtClean="0"/>
                        <a:t>Screenings</a:t>
                      </a:r>
                      <a:r>
                        <a:rPr lang="en-US" sz="1200" baseline="0" dirty="0" smtClean="0"/>
                        <a:t> for STD, Lung Cancer, obesity, Type 2 Diabetes, etc.</a:t>
                      </a:r>
                      <a:endParaRPr lang="en-US" sz="1200" dirty="0"/>
                    </a:p>
                  </a:txBody>
                  <a:tcPr/>
                </a:tc>
                <a:tc>
                  <a:txBody>
                    <a:bodyPr/>
                    <a:lstStyle/>
                    <a:p>
                      <a:endParaRPr lang="en-US" sz="1200" dirty="0"/>
                    </a:p>
                  </a:txBody>
                  <a:tcPr/>
                </a:tc>
              </a:tr>
              <a:tr h="370840">
                <a:tc>
                  <a:txBody>
                    <a:bodyPr/>
                    <a:lstStyle/>
                    <a:p>
                      <a:r>
                        <a:rPr lang="en-US" sz="1200" dirty="0" smtClean="0"/>
                        <a:t>Alcohol</a:t>
                      </a:r>
                      <a:r>
                        <a:rPr lang="en-US" sz="1200" baseline="0" dirty="0" smtClean="0"/>
                        <a:t> misuse screening and counseling</a:t>
                      </a:r>
                      <a:endParaRPr lang="en-US" sz="1200" dirty="0"/>
                    </a:p>
                  </a:txBody>
                  <a:tcPr/>
                </a:tc>
                <a:tc>
                  <a:txBody>
                    <a:bodyPr/>
                    <a:lstStyle/>
                    <a:p>
                      <a:endParaRPr lang="en-US" sz="1200" dirty="0"/>
                    </a:p>
                  </a:txBody>
                  <a:tcPr/>
                </a:tc>
              </a:tr>
            </a:tbl>
          </a:graphicData>
        </a:graphic>
      </p:graphicFrame>
      <p:sp>
        <p:nvSpPr>
          <p:cNvPr id="4" name="TextBox 3"/>
          <p:cNvSpPr txBox="1"/>
          <p:nvPr/>
        </p:nvSpPr>
        <p:spPr>
          <a:xfrm>
            <a:off x="457200" y="6096000"/>
            <a:ext cx="5562600" cy="261610"/>
          </a:xfrm>
          <a:prstGeom prst="rect">
            <a:avLst/>
          </a:prstGeom>
          <a:noFill/>
        </p:spPr>
        <p:txBody>
          <a:bodyPr wrap="square" rtlCol="0">
            <a:spAutoFit/>
          </a:bodyPr>
          <a:lstStyle/>
          <a:p>
            <a:r>
              <a:rPr lang="en-US" sz="1100" dirty="0" smtClean="0"/>
              <a:t>* You can also search on BCBSRI website for covered preventive services</a:t>
            </a:r>
            <a:endParaRPr lang="en-US" sz="1100" dirty="0"/>
          </a:p>
        </p:txBody>
      </p:sp>
    </p:spTree>
    <p:extLst>
      <p:ext uri="{BB962C8B-B14F-4D97-AF65-F5344CB8AC3E}">
        <p14:creationId xmlns:p14="http://schemas.microsoft.com/office/powerpoint/2010/main" val="298712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305800" cy="754053"/>
          </a:xfrm>
          <a:prstGeom prst="rect">
            <a:avLst/>
          </a:prstGeom>
        </p:spPr>
        <p:txBody>
          <a:bodyPr wrap="square">
            <a:spAutoFit/>
          </a:bodyPr>
          <a:lstStyle/>
          <a:p>
            <a:pPr algn="ctr"/>
            <a:r>
              <a:rPr lang="en-US" sz="1400" b="1" dirty="0" smtClean="0"/>
              <a:t>The City of Providence/PPSD Employee &amp; Retiree Benefits Department is a centralized, one-stop resource for benefits enrollment, information and assistance. We offer assistance to employees &amp; retirees in the following areas</a:t>
            </a:r>
            <a:r>
              <a:rPr lang="en-US" sz="1500" b="1" dirty="0" smtClean="0"/>
              <a:t>:</a:t>
            </a:r>
            <a:endParaRPr lang="en-US" sz="1500" b="1" dirty="0"/>
          </a:p>
        </p:txBody>
      </p:sp>
      <p:sp>
        <p:nvSpPr>
          <p:cNvPr id="3" name="Rectangle 16"/>
          <p:cNvSpPr>
            <a:spLocks noChangeArrowheads="1"/>
          </p:cNvSpPr>
          <p:nvPr/>
        </p:nvSpPr>
        <p:spPr bwMode="auto">
          <a:xfrm>
            <a:off x="457200" y="1058853"/>
            <a:ext cx="8070273" cy="2877711"/>
          </a:xfrm>
          <a:prstGeom prst="rect">
            <a:avLst/>
          </a:prstGeom>
          <a:noFill/>
          <a:ln w="28575">
            <a:solidFill>
              <a:schemeClr val="accent3">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300" dirty="0">
                <a:latin typeface="+mn-lt"/>
                <a:cs typeface="+mn-cs"/>
              </a:rPr>
              <a:t> </a:t>
            </a:r>
            <a:r>
              <a:rPr lang="en-US" altLang="en-US" sz="1200" dirty="0" smtClean="0">
                <a:latin typeface="+mn-lt"/>
                <a:cs typeface="+mn-cs"/>
              </a:rPr>
              <a:t>Health Plans</a:t>
            </a:r>
            <a:endParaRPr lang="en-US" altLang="en-US" sz="1200" dirty="0">
              <a:latin typeface="+mn-lt"/>
              <a:cs typeface="+mn-cs"/>
            </a:endParaRPr>
          </a:p>
          <a:p>
            <a:pPr marL="628650" lvl="1" indent="-171450">
              <a:buFont typeface="Arial" panose="020B0604020202020204" pitchFamily="34" charset="0"/>
              <a:buChar char="•"/>
            </a:pPr>
            <a:r>
              <a:rPr lang="en-US" altLang="en-US" sz="1200" dirty="0">
                <a:latin typeface="+mn-lt"/>
                <a:cs typeface="+mn-cs"/>
              </a:rPr>
              <a:t> </a:t>
            </a:r>
            <a:r>
              <a:rPr lang="en-US" altLang="en-US" sz="1200" dirty="0" smtClean="0">
                <a:latin typeface="+mn-lt"/>
                <a:cs typeface="+mn-cs"/>
              </a:rPr>
              <a:t>Medical </a:t>
            </a:r>
            <a:endParaRPr lang="en-US" altLang="en-US" sz="1200" dirty="0">
              <a:latin typeface="+mn-lt"/>
              <a:cs typeface="+mn-cs"/>
            </a:endParaRPr>
          </a:p>
          <a:p>
            <a:pPr marL="628650" lvl="1" indent="-171450">
              <a:buFont typeface="Arial" panose="020B0604020202020204" pitchFamily="34" charset="0"/>
              <a:buChar char="•"/>
            </a:pPr>
            <a:r>
              <a:rPr lang="en-US" altLang="en-US" sz="1200" dirty="0">
                <a:latin typeface="+mn-lt"/>
                <a:cs typeface="+mn-cs"/>
              </a:rPr>
              <a:t> Dental</a:t>
            </a:r>
          </a:p>
          <a:p>
            <a:pPr marL="628650" lvl="1" indent="-171450">
              <a:buFont typeface="Arial" panose="020B0604020202020204" pitchFamily="34" charset="0"/>
              <a:buChar char="•"/>
            </a:pPr>
            <a:r>
              <a:rPr lang="en-US" altLang="en-US" sz="1200" dirty="0">
                <a:latin typeface="+mn-lt"/>
                <a:cs typeface="+mn-cs"/>
              </a:rPr>
              <a:t> </a:t>
            </a:r>
            <a:r>
              <a:rPr lang="en-US" altLang="en-US" sz="1200" dirty="0" smtClean="0">
                <a:latin typeface="+mn-lt"/>
                <a:cs typeface="+mn-cs"/>
              </a:rPr>
              <a:t>Prescription</a:t>
            </a:r>
            <a:endParaRPr lang="en-US" altLang="en-US" sz="1200" dirty="0">
              <a:latin typeface="+mn-lt"/>
              <a:cs typeface="+mn-cs"/>
            </a:endParaRP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Coordination of Benefits </a:t>
            </a:r>
            <a:r>
              <a:rPr lang="en-US" altLang="en-US" sz="1200" dirty="0" smtClean="0">
                <a:latin typeface="+mn-lt"/>
                <a:cs typeface="+mn-cs"/>
              </a:rPr>
              <a:t>(COB) Initiative</a:t>
            </a:r>
            <a:endParaRPr lang="en-US" altLang="en-US" sz="1200" dirty="0">
              <a:latin typeface="+mn-lt"/>
              <a:cs typeface="+mn-cs"/>
            </a:endParaRP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Flexible Spending Accounts (FSA</a:t>
            </a:r>
            <a:r>
              <a:rPr lang="en-US" altLang="en-US" sz="1200" dirty="0" smtClean="0">
                <a:latin typeface="+mn-lt"/>
                <a:cs typeface="+mn-cs"/>
              </a:rPr>
              <a:t>)</a:t>
            </a: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smtClean="0">
                <a:latin typeface="+mn-lt"/>
                <a:cs typeface="+mn-cs"/>
              </a:rPr>
              <a:t>Maintenance Choice/90 day prescriptions		</a:t>
            </a:r>
            <a:endParaRPr lang="en-US" altLang="en-US" sz="1200" dirty="0">
              <a:latin typeface="+mn-lt"/>
              <a:cs typeface="+mn-cs"/>
            </a:endParaRP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Open Enrollment</a:t>
            </a: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Claims/Billing Questions</a:t>
            </a: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Medical, Prescription, Dental ID Cards</a:t>
            </a: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Wellness Initiatives</a:t>
            </a: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smtClean="0">
                <a:latin typeface="+mn-lt"/>
                <a:cs typeface="+mn-cs"/>
              </a:rPr>
              <a:t>Adding/Removing </a:t>
            </a:r>
            <a:r>
              <a:rPr lang="en-US" altLang="en-US" sz="1200" dirty="0">
                <a:latin typeface="+mn-lt"/>
                <a:cs typeface="+mn-cs"/>
              </a:rPr>
              <a:t>Dependents from </a:t>
            </a:r>
            <a:r>
              <a:rPr lang="en-US" altLang="en-US" sz="1200" dirty="0" smtClean="0">
                <a:latin typeface="+mn-lt"/>
                <a:cs typeface="+mn-cs"/>
              </a:rPr>
              <a:t>Coverage; Opting out of coverage</a:t>
            </a:r>
            <a:endParaRPr lang="en-US" altLang="en-US" sz="1200" dirty="0">
              <a:latin typeface="+mn-lt"/>
              <a:cs typeface="+mn-cs"/>
            </a:endParaRP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Specific Benefit Questions: Flu Shots, Diabetic Supplies</a:t>
            </a:r>
            <a:r>
              <a:rPr lang="en-US" altLang="en-US" sz="1200" dirty="0" smtClean="0">
                <a:latin typeface="+mn-lt"/>
                <a:cs typeface="+mn-cs"/>
              </a:rPr>
              <a:t>, Durable Medical Equipment</a:t>
            </a:r>
            <a:endParaRPr lang="en-US" altLang="en-US" sz="1200" dirty="0">
              <a:latin typeface="+mn-lt"/>
              <a:cs typeface="+mn-cs"/>
            </a:endParaRPr>
          </a:p>
          <a:p>
            <a:pPr marL="228600" marR="0" lvl="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200" dirty="0">
                <a:latin typeface="+mn-lt"/>
                <a:cs typeface="+mn-cs"/>
              </a:rPr>
              <a:t>Comparison between Teacher Health Plans (Health mate v. 750 Deductible Plan)</a:t>
            </a:r>
          </a:p>
          <a:p>
            <a:pPr marL="228600" lvl="0" indent="-228600">
              <a:buFont typeface="Arial" panose="020B0604020202020204" pitchFamily="34" charset="0"/>
              <a:buChar char="•"/>
            </a:pPr>
            <a:r>
              <a:rPr lang="en-US" altLang="en-US" sz="1200" dirty="0" smtClean="0">
                <a:latin typeface="+mn-lt"/>
                <a:cs typeface="+mn-cs"/>
              </a:rPr>
              <a:t>Affordable </a:t>
            </a:r>
            <a:r>
              <a:rPr lang="en-US" altLang="en-US" sz="1200" dirty="0">
                <a:latin typeface="+mn-lt"/>
                <a:cs typeface="+mn-cs"/>
              </a:rPr>
              <a:t>Care Act (ACA) </a:t>
            </a:r>
            <a:r>
              <a:rPr lang="en-US" altLang="en-US" sz="1200" dirty="0" smtClean="0">
                <a:latin typeface="+mn-lt"/>
                <a:cs typeface="+mn-cs"/>
              </a:rPr>
              <a:t>Compliance &amp; </a:t>
            </a:r>
            <a:r>
              <a:rPr lang="en-US" altLang="en-US" sz="1200" dirty="0">
                <a:latin typeface="+mn-lt"/>
              </a:rPr>
              <a:t>Summary of Benefits &amp; Coverage (</a:t>
            </a:r>
            <a:r>
              <a:rPr lang="en-US" altLang="en-US" sz="1200" dirty="0" smtClean="0">
                <a:latin typeface="+mn-lt"/>
              </a:rPr>
              <a:t>SBC’s)</a:t>
            </a:r>
            <a:endParaRPr kumimoji="0" lang="en-US" altLang="en-US" sz="1300" b="1" i="0" u="none" strike="noStrike" cap="none" normalizeH="0" baseline="0" dirty="0" smtClean="0">
              <a:ln>
                <a:noFill/>
              </a:ln>
              <a:effectLst/>
              <a:latin typeface="+mn-lt"/>
              <a:ea typeface="Calibri" panose="020F0502020204030204" pitchFamily="34" charset="0"/>
              <a:cs typeface="Times New Roman" pitchFamily="18" charset="0"/>
            </a:endParaRPr>
          </a:p>
        </p:txBody>
      </p:sp>
      <p:sp>
        <p:nvSpPr>
          <p:cNvPr id="4" name="Rectangle 3"/>
          <p:cNvSpPr/>
          <p:nvPr/>
        </p:nvSpPr>
        <p:spPr>
          <a:xfrm>
            <a:off x="457199" y="4038600"/>
            <a:ext cx="8070273" cy="692497"/>
          </a:xfrm>
          <a:prstGeom prst="rect">
            <a:avLst/>
          </a:prstGeom>
          <a:ln w="28575">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300" dirty="0">
                <a:solidFill>
                  <a:schemeClr val="tx1"/>
                </a:solidFill>
                <a:latin typeface="Arial Narrow" panose="020B0606020202030204" pitchFamily="34" charset="0"/>
              </a:rPr>
              <a:t>The Employee Benefits Department is available to assist employees by phone, email, on a walk-in basis, and for scheduled appointments. We are located on the 4</a:t>
            </a:r>
            <a:r>
              <a:rPr lang="en-US" sz="1300" baseline="30000" dirty="0">
                <a:solidFill>
                  <a:schemeClr val="tx1"/>
                </a:solidFill>
                <a:latin typeface="Arial Narrow" panose="020B0606020202030204" pitchFamily="34" charset="0"/>
              </a:rPr>
              <a:t>th</a:t>
            </a:r>
            <a:r>
              <a:rPr lang="en-US" sz="1300" dirty="0">
                <a:solidFill>
                  <a:schemeClr val="tx1"/>
                </a:solidFill>
                <a:latin typeface="Arial Narrow" panose="020B0606020202030204" pitchFamily="34" charset="0"/>
              </a:rPr>
              <a:t> floor of Providence City Hall. We are also happy to meet you at a location that is convenient to you by </a:t>
            </a:r>
            <a:r>
              <a:rPr lang="en-US" sz="1300" dirty="0" smtClean="0">
                <a:solidFill>
                  <a:schemeClr val="tx1"/>
                </a:solidFill>
                <a:latin typeface="Arial Narrow" panose="020B0606020202030204" pitchFamily="34" charset="0"/>
              </a:rPr>
              <a:t>appointment. </a:t>
            </a:r>
          </a:p>
        </p:txBody>
      </p:sp>
      <p:graphicFrame>
        <p:nvGraphicFramePr>
          <p:cNvPr id="5" name="Table 4"/>
          <p:cNvGraphicFramePr>
            <a:graphicFrameLocks noGrp="1"/>
          </p:cNvGraphicFramePr>
          <p:nvPr>
            <p:extLst>
              <p:ext uri="{D42A27DB-BD31-4B8C-83A1-F6EECF244321}">
                <p14:modId xmlns:p14="http://schemas.microsoft.com/office/powerpoint/2010/main" val="498672292"/>
              </p:ext>
            </p:extLst>
          </p:nvPr>
        </p:nvGraphicFramePr>
        <p:xfrm>
          <a:off x="457199" y="4800600"/>
          <a:ext cx="8070275" cy="1676400"/>
        </p:xfrm>
        <a:graphic>
          <a:graphicData uri="http://schemas.openxmlformats.org/drawingml/2006/table">
            <a:tbl>
              <a:tblPr firstRow="1" bandRow="1">
                <a:tableStyleId>{F5AB1C69-6EDB-4FF4-983F-18BD219EF322}</a:tableStyleId>
              </a:tblPr>
              <a:tblGrid>
                <a:gridCol w="2357015"/>
                <a:gridCol w="1681586"/>
                <a:gridCol w="4031674"/>
              </a:tblGrid>
              <a:tr h="304800">
                <a:tc>
                  <a:txBody>
                    <a:bodyPr/>
                    <a:lstStyle/>
                    <a:p>
                      <a:r>
                        <a:rPr lang="en-US" sz="1400" dirty="0" smtClean="0"/>
                        <a:t>Name/Location</a:t>
                      </a:r>
                      <a:endParaRPr lang="en-US" sz="1400" dirty="0"/>
                    </a:p>
                  </a:txBody>
                  <a:tcPr/>
                </a:tc>
                <a:tc>
                  <a:txBody>
                    <a:bodyPr/>
                    <a:lstStyle/>
                    <a:p>
                      <a:r>
                        <a:rPr lang="en-US" sz="1400" dirty="0" smtClean="0"/>
                        <a:t>Focus</a:t>
                      </a:r>
                      <a:endParaRPr lang="en-US" sz="1400" dirty="0"/>
                    </a:p>
                  </a:txBody>
                  <a:tcPr/>
                </a:tc>
                <a:tc>
                  <a:txBody>
                    <a:bodyPr/>
                    <a:lstStyle/>
                    <a:p>
                      <a:r>
                        <a:rPr lang="en-US" sz="1400" dirty="0" smtClean="0"/>
                        <a:t>Contact Information</a:t>
                      </a:r>
                      <a:endParaRPr lang="en-US" sz="1400" dirty="0"/>
                    </a:p>
                  </a:txBody>
                  <a:tcPr/>
                </a:tc>
              </a:tr>
              <a:tr h="304800">
                <a:tc>
                  <a:txBody>
                    <a:bodyPr/>
                    <a:lstStyle/>
                    <a:p>
                      <a:r>
                        <a:rPr lang="en-US" sz="1100" dirty="0" smtClean="0"/>
                        <a:t>John Glascom</a:t>
                      </a:r>
                      <a:r>
                        <a:rPr lang="en-US" sz="1050" baseline="0" dirty="0"/>
                        <a:t> </a:t>
                      </a:r>
                      <a:r>
                        <a:rPr lang="en-US" sz="1200" baseline="0" dirty="0" smtClean="0"/>
                        <a:t>- </a:t>
                      </a:r>
                      <a:r>
                        <a:rPr lang="en-US" sz="1100" baseline="0" dirty="0" smtClean="0"/>
                        <a:t>City Hall</a:t>
                      </a:r>
                      <a:endParaRPr lang="en-US" sz="1100" dirty="0" smtClean="0"/>
                    </a:p>
                  </a:txBody>
                  <a:tcPr/>
                </a:tc>
                <a:tc>
                  <a:txBody>
                    <a:bodyPr/>
                    <a:lstStyle/>
                    <a:p>
                      <a:r>
                        <a:rPr lang="en-US" sz="1100" dirty="0" smtClean="0"/>
                        <a:t>Active</a:t>
                      </a:r>
                      <a:r>
                        <a:rPr lang="en-US" sz="1100" baseline="0" dirty="0" smtClean="0"/>
                        <a:t> Employees</a:t>
                      </a:r>
                    </a:p>
                  </a:txBody>
                  <a:tcPr/>
                </a:tc>
                <a:tc>
                  <a:txBody>
                    <a:bodyPr/>
                    <a:lstStyle/>
                    <a:p>
                      <a:r>
                        <a:rPr lang="en-US" sz="1100" dirty="0" smtClean="0"/>
                        <a:t>(401)</a:t>
                      </a:r>
                      <a:r>
                        <a:rPr lang="en-US" sz="1100" baseline="0" dirty="0" smtClean="0"/>
                        <a:t> 680-5281 or </a:t>
                      </a:r>
                      <a:r>
                        <a:rPr lang="en-US" sz="1100" baseline="0" dirty="0" smtClean="0">
                          <a:hlinkClick r:id="rId2"/>
                        </a:rPr>
                        <a:t>jglascom@providenceri.gov</a:t>
                      </a:r>
                      <a:endParaRPr lang="en-US" sz="1100" dirty="0"/>
                    </a:p>
                  </a:txBody>
                  <a:tcPr/>
                </a:tc>
              </a:tr>
              <a:tr h="228600">
                <a:tc>
                  <a:txBody>
                    <a:bodyPr/>
                    <a:lstStyle/>
                    <a:p>
                      <a:r>
                        <a:rPr lang="en-US" sz="1100" dirty="0" smtClean="0"/>
                        <a:t>Toni Barletta</a:t>
                      </a:r>
                      <a:r>
                        <a:rPr lang="en-US" sz="1100" baseline="0" dirty="0" smtClean="0"/>
                        <a:t> </a:t>
                      </a:r>
                      <a:r>
                        <a:rPr lang="en-US" sz="1200" baseline="0" dirty="0" smtClean="0"/>
                        <a:t>- </a:t>
                      </a:r>
                      <a:r>
                        <a:rPr lang="en-US" sz="1100" baseline="0" dirty="0" smtClean="0"/>
                        <a:t>City Hall</a:t>
                      </a:r>
                      <a:endParaRPr lang="en-US" sz="1100" dirty="0" smtClean="0"/>
                    </a:p>
                  </a:txBody>
                  <a:tcPr/>
                </a:tc>
                <a:tc>
                  <a:txBody>
                    <a:bodyPr/>
                    <a:lstStyle/>
                    <a:p>
                      <a:r>
                        <a:rPr lang="en-US" sz="1100" dirty="0" smtClean="0"/>
                        <a:t>Retirees</a:t>
                      </a:r>
                      <a:endParaRPr lang="en-US" sz="1100" dirty="0"/>
                    </a:p>
                  </a:txBody>
                  <a:tcPr/>
                </a:tc>
                <a:tc>
                  <a:txBody>
                    <a:bodyPr/>
                    <a:lstStyle/>
                    <a:p>
                      <a:r>
                        <a:rPr lang="en-US" sz="1100" dirty="0" smtClean="0"/>
                        <a:t>(401)</a:t>
                      </a:r>
                      <a:r>
                        <a:rPr lang="en-US" sz="1100" baseline="0" dirty="0" smtClean="0"/>
                        <a:t> 680-5285 or  </a:t>
                      </a:r>
                      <a:r>
                        <a:rPr lang="en-US" sz="1100" baseline="0" dirty="0" smtClean="0">
                          <a:hlinkClick r:id="rId3"/>
                        </a:rPr>
                        <a:t>tbarletta@providenceri.gov</a:t>
                      </a:r>
                      <a:endParaRPr lang="en-US" sz="1100" dirty="0"/>
                    </a:p>
                  </a:txBody>
                  <a:tcPr/>
                </a:tc>
              </a:tr>
              <a:tr h="259080">
                <a:tc>
                  <a:txBody>
                    <a:bodyPr/>
                    <a:lstStyle/>
                    <a:p>
                      <a:r>
                        <a:rPr lang="en-US" sz="1100" dirty="0" smtClean="0"/>
                        <a:t>Margaret Wingate </a:t>
                      </a:r>
                      <a:r>
                        <a:rPr lang="en-US" sz="1200" baseline="0" dirty="0" smtClean="0"/>
                        <a:t>- </a:t>
                      </a:r>
                      <a:r>
                        <a:rPr lang="en-US" sz="1100" baseline="0" dirty="0" smtClean="0"/>
                        <a:t>City Hall</a:t>
                      </a:r>
                      <a:endParaRPr lang="en-US" sz="1100" dirty="0" smtClean="0"/>
                    </a:p>
                  </a:txBody>
                  <a:tcPr/>
                </a:tc>
                <a:tc>
                  <a:txBody>
                    <a:bodyPr/>
                    <a:lstStyle/>
                    <a:p>
                      <a:r>
                        <a:rPr lang="en-US" sz="1100" dirty="0" smtClean="0"/>
                        <a:t>Manager of Benefits</a:t>
                      </a:r>
                      <a:endParaRPr lang="en-US" sz="1100" dirty="0"/>
                    </a:p>
                  </a:txBody>
                  <a:tcPr/>
                </a:tc>
                <a:tc>
                  <a:txBody>
                    <a:bodyPr/>
                    <a:lstStyle/>
                    <a:p>
                      <a:r>
                        <a:rPr lang="en-US" sz="1100" dirty="0" smtClean="0"/>
                        <a:t>(401) 680-5535 or  </a:t>
                      </a:r>
                      <a:r>
                        <a:rPr lang="en-US" sz="1100" dirty="0" smtClean="0">
                          <a:hlinkClick r:id="rId4"/>
                        </a:rPr>
                        <a:t>mwingate@providenceri.gov</a:t>
                      </a:r>
                      <a:endParaRPr lang="en-US" sz="1100" dirty="0"/>
                    </a:p>
                  </a:txBody>
                  <a:tcPr/>
                </a:tc>
              </a:tr>
              <a:tr h="213360">
                <a:tc>
                  <a:txBody>
                    <a:bodyPr/>
                    <a:lstStyle/>
                    <a:p>
                      <a:r>
                        <a:rPr lang="en-US" sz="1100" dirty="0" smtClean="0"/>
                        <a:t>Claire Girard </a:t>
                      </a:r>
                      <a:r>
                        <a:rPr lang="en-US" sz="1100" baseline="0" dirty="0" smtClean="0"/>
                        <a:t>- </a:t>
                      </a:r>
                      <a:r>
                        <a:rPr lang="en-US" sz="1050" baseline="0" dirty="0" smtClean="0"/>
                        <a:t>City Hall</a:t>
                      </a:r>
                      <a:endParaRPr lang="en-US" sz="1050" dirty="0"/>
                    </a:p>
                  </a:txBody>
                  <a:tcPr/>
                </a:tc>
                <a:tc>
                  <a:txBody>
                    <a:bodyPr/>
                    <a:lstStyle/>
                    <a:p>
                      <a:r>
                        <a:rPr lang="en-US" sz="1100" dirty="0" smtClean="0"/>
                        <a:t>Benefits Specialist</a:t>
                      </a:r>
                      <a:endParaRPr lang="en-US" sz="1100" dirty="0"/>
                    </a:p>
                  </a:txBody>
                  <a:tcPr/>
                </a:tc>
                <a:tc>
                  <a:txBody>
                    <a:bodyPr/>
                    <a:lstStyle/>
                    <a:p>
                      <a:r>
                        <a:rPr lang="en-US" sz="1100" dirty="0" smtClean="0"/>
                        <a:t>(401) 680-5535 or </a:t>
                      </a:r>
                      <a:r>
                        <a:rPr lang="en-US" sz="1100" baseline="0" dirty="0" smtClean="0"/>
                        <a:t> </a:t>
                      </a:r>
                      <a:r>
                        <a:rPr lang="en-US" sz="1100" baseline="0" dirty="0" smtClean="0">
                          <a:hlinkClick r:id="rId5"/>
                        </a:rPr>
                        <a:t>cgirard@providenceri.gov</a:t>
                      </a:r>
                      <a:endParaRPr lang="en-US" sz="1100" dirty="0"/>
                    </a:p>
                  </a:txBody>
                  <a:tcPr/>
                </a:tc>
              </a:tr>
              <a:tr h="213360">
                <a:tc>
                  <a:txBody>
                    <a:bodyPr/>
                    <a:lstStyle/>
                    <a:p>
                      <a:r>
                        <a:rPr lang="en-US" sz="1050" dirty="0" smtClean="0"/>
                        <a:t>Benefits</a:t>
                      </a:r>
                      <a:r>
                        <a:rPr lang="en-US" sz="1050" baseline="0" dirty="0" smtClean="0"/>
                        <a:t> Email</a:t>
                      </a:r>
                      <a:endParaRPr lang="en-US" sz="1050" dirty="0"/>
                    </a:p>
                  </a:txBody>
                  <a:tcPr/>
                </a:tc>
                <a:tc>
                  <a:txBody>
                    <a:bodyPr/>
                    <a:lstStyle/>
                    <a:p>
                      <a:r>
                        <a:rPr lang="en-US" sz="1100" dirty="0" smtClean="0"/>
                        <a:t>General Inquiries</a:t>
                      </a:r>
                      <a:endParaRPr lang="en-US" sz="1100" dirty="0"/>
                    </a:p>
                  </a:txBody>
                  <a:tcPr/>
                </a:tc>
                <a:tc>
                  <a:txBody>
                    <a:bodyPr/>
                    <a:lstStyle/>
                    <a:p>
                      <a:r>
                        <a:rPr lang="en-US" sz="1100" dirty="0" smtClean="0">
                          <a:hlinkClick r:id="rId6"/>
                        </a:rPr>
                        <a:t>benefits@ppsd.org</a:t>
                      </a:r>
                      <a:r>
                        <a:rPr lang="en-US" sz="1100" dirty="0" smtClean="0"/>
                        <a:t> </a:t>
                      </a:r>
                      <a:endParaRPr lang="en-US" sz="1100" dirty="0"/>
                    </a:p>
                  </a:txBody>
                  <a:tcPr/>
                </a:tc>
              </a:tr>
            </a:tbl>
          </a:graphicData>
        </a:graphic>
      </p:graphicFrame>
    </p:spTree>
    <p:extLst>
      <p:ext uri="{BB962C8B-B14F-4D97-AF65-F5344CB8AC3E}">
        <p14:creationId xmlns:p14="http://schemas.microsoft.com/office/powerpoint/2010/main" val="4102585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685800" y="914400"/>
            <a:ext cx="7772400" cy="1143000"/>
          </a:xfrm>
          <a:prstGeom prst="rect">
            <a:avLst/>
          </a:prstGeom>
        </p:spPr>
        <p:txBody>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ctr"/>
            <a:r>
              <a:rPr lang="en-US" sz="6600" dirty="0" smtClean="0">
                <a:solidFill>
                  <a:srgbClr val="003399"/>
                </a:solidFill>
              </a:rPr>
              <a:t>QUESTIONS?</a:t>
            </a:r>
            <a:endParaRPr lang="en-US" sz="6600" dirty="0">
              <a:solidFill>
                <a:srgbClr val="003399"/>
              </a:solidFill>
            </a:endParaRPr>
          </a:p>
        </p:txBody>
      </p:sp>
      <p:pic>
        <p:nvPicPr>
          <p:cNvPr id="3" name="Picture 2" descr="C:\Users\agordon\AppData\Local\Microsoft\Windows\Temporary Internet Files\Content.IE5\P1AQPUBM\MC900434411[1].wmf"/>
          <p:cNvPicPr>
            <a:picLocks noChangeAspect="1" noChangeArrowheads="1"/>
          </p:cNvPicPr>
          <p:nvPr/>
        </p:nvPicPr>
        <p:blipFill>
          <a:blip r:embed="rId2" cstate="print"/>
          <a:srcRect/>
          <a:stretch>
            <a:fillRect/>
          </a:stretch>
        </p:blipFill>
        <p:spPr bwMode="auto">
          <a:xfrm>
            <a:off x="3124200" y="2667000"/>
            <a:ext cx="1981200" cy="2228850"/>
          </a:xfrm>
          <a:prstGeom prst="rect">
            <a:avLst/>
          </a:prstGeom>
          <a:noFill/>
        </p:spPr>
      </p:pic>
    </p:spTree>
    <p:extLst>
      <p:ext uri="{BB962C8B-B14F-4D97-AF65-F5344CB8AC3E}">
        <p14:creationId xmlns:p14="http://schemas.microsoft.com/office/powerpoint/2010/main" val="279299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620000" cy="4247317"/>
          </a:xfrm>
          <a:prstGeom prst="rect">
            <a:avLst/>
          </a:prstGeom>
          <a:noFill/>
        </p:spPr>
        <p:txBody>
          <a:bodyPr wrap="square" rtlCol="0">
            <a:spAutoFit/>
          </a:bodyPr>
          <a:lstStyle/>
          <a:p>
            <a:endParaRPr lang="en-US" dirty="0" smtClean="0"/>
          </a:p>
          <a:p>
            <a:pPr algn="ctr"/>
            <a:r>
              <a:rPr lang="en-US" b="1" dirty="0" smtClean="0"/>
              <a:t>Agenda</a:t>
            </a:r>
          </a:p>
          <a:p>
            <a:endParaRPr lang="en-US" dirty="0"/>
          </a:p>
          <a:p>
            <a:pPr marL="285750" indent="-285750">
              <a:buFont typeface="Wingdings" panose="05000000000000000000" pitchFamily="2" charset="2"/>
              <a:buChar char="Ø"/>
            </a:pPr>
            <a:r>
              <a:rPr lang="en-US" b="1" dirty="0" smtClean="0"/>
              <a:t>Introduction and Welcome – Margaret Wingate, City of Providence</a:t>
            </a:r>
          </a:p>
          <a:p>
            <a:pPr marL="285750" indent="-285750">
              <a:buFont typeface="Wingdings" panose="05000000000000000000" pitchFamily="2" charset="2"/>
              <a:buChar char="Ø"/>
            </a:pPr>
            <a:endParaRPr lang="en-US" b="1" dirty="0" smtClean="0"/>
          </a:p>
          <a:p>
            <a:pPr marL="285750" indent="-285750">
              <a:buFont typeface="Wingdings" panose="05000000000000000000" pitchFamily="2" charset="2"/>
              <a:buChar char="Ø"/>
            </a:pPr>
            <a:r>
              <a:rPr lang="en-US" b="1" dirty="0" smtClean="0"/>
              <a:t>Plan Comparison HMCTC &amp; HMCTC Plan 750</a:t>
            </a:r>
          </a:p>
          <a:p>
            <a:pPr marL="742950" lvl="1" indent="-285750">
              <a:buFont typeface="Wingdings" panose="05000000000000000000" pitchFamily="2" charset="2"/>
              <a:buChar char="Ø"/>
            </a:pPr>
            <a:r>
              <a:rPr lang="en-US" b="1" dirty="0" smtClean="0"/>
              <a:t>Medical - </a:t>
            </a:r>
            <a:r>
              <a:rPr lang="en-US" b="1" dirty="0" smtClean="0"/>
              <a:t>BCBSRI</a:t>
            </a:r>
            <a:endParaRPr lang="en-US" b="1" dirty="0" smtClean="0"/>
          </a:p>
          <a:p>
            <a:pPr marL="742950" lvl="1" indent="-285750">
              <a:buFont typeface="Wingdings" panose="05000000000000000000" pitchFamily="2" charset="2"/>
              <a:buChar char="Ø"/>
            </a:pPr>
            <a:r>
              <a:rPr lang="en-US" b="1" dirty="0" smtClean="0"/>
              <a:t>Cost </a:t>
            </a:r>
            <a:r>
              <a:rPr lang="en-US" b="1" dirty="0" smtClean="0"/>
              <a:t>- Margaret Wingate – City of Providence</a:t>
            </a:r>
          </a:p>
          <a:p>
            <a:pPr marL="285750" indent="-285750">
              <a:buFont typeface="Wingdings" panose="05000000000000000000" pitchFamily="2" charset="2"/>
              <a:buChar char="Ø"/>
            </a:pPr>
            <a:endParaRPr lang="en-US" b="1" dirty="0" smtClean="0"/>
          </a:p>
          <a:p>
            <a:pPr marL="285750" indent="-285750">
              <a:buFont typeface="Wingdings" panose="05000000000000000000" pitchFamily="2" charset="2"/>
              <a:buChar char="Ø"/>
            </a:pPr>
            <a:r>
              <a:rPr lang="en-US" b="1" dirty="0" smtClean="0"/>
              <a:t>ACA Update Preventive Services – Margaret Wingate, COP</a:t>
            </a:r>
          </a:p>
          <a:p>
            <a:endParaRPr lang="en-US" b="1" dirty="0"/>
          </a:p>
          <a:p>
            <a:pPr marL="285750" indent="-285750">
              <a:buFont typeface="Wingdings" panose="05000000000000000000" pitchFamily="2" charset="2"/>
              <a:buChar char="Ø"/>
            </a:pPr>
            <a:r>
              <a:rPr lang="en-US" b="1" dirty="0" smtClean="0"/>
              <a:t>Questions</a:t>
            </a:r>
            <a:endParaRPr lang="en-US" b="1"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653727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752600"/>
            <a:ext cx="7086600" cy="1754326"/>
          </a:xfrm>
          <a:prstGeom prst="rect">
            <a:avLst/>
          </a:prstGeom>
          <a:noFill/>
          <a:ln w="38100">
            <a:solidFill>
              <a:schemeClr val="tx2">
                <a:lumMod val="75000"/>
                <a:lumOff val="25000"/>
              </a:schemeClr>
            </a:solidFill>
          </a:ln>
        </p:spPr>
        <p:txBody>
          <a:bodyPr wrap="square" rtlCol="0">
            <a:spAutoFit/>
          </a:bodyPr>
          <a:lstStyle/>
          <a:p>
            <a:pPr algn="ctr"/>
            <a:r>
              <a:rPr lang="en-US" sz="3600" b="1" dirty="0" smtClean="0"/>
              <a:t>BCBSRI Medical Plan Comparison</a:t>
            </a:r>
          </a:p>
          <a:p>
            <a:pPr algn="ctr"/>
            <a:r>
              <a:rPr lang="en-US" sz="3600" b="1" dirty="0" smtClean="0"/>
              <a:t>HMCTC and Plan 750</a:t>
            </a:r>
            <a:endParaRPr lang="en-US" sz="3600" b="1" dirty="0"/>
          </a:p>
        </p:txBody>
      </p:sp>
    </p:spTree>
    <p:extLst>
      <p:ext uri="{BB962C8B-B14F-4D97-AF65-F5344CB8AC3E}">
        <p14:creationId xmlns:p14="http://schemas.microsoft.com/office/powerpoint/2010/main" val="2942266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3400" y="609600"/>
            <a:ext cx="8839200" cy="457200"/>
          </a:xfrm>
        </p:spPr>
        <p:txBody>
          <a:bodyPr>
            <a:normAutofit fontScale="90000"/>
          </a:bodyPr>
          <a:lstStyle/>
          <a:p>
            <a:r>
              <a:rPr lang="en-US" sz="3600" kern="1200" dirty="0" smtClean="0">
                <a:latin typeface="Calibri" pitchFamily="34" charset="0"/>
                <a:ea typeface="ＭＳ Ｐゴシック" charset="-128"/>
                <a:cs typeface="Arial"/>
              </a:rPr>
              <a:t/>
            </a:r>
            <a:br>
              <a:rPr lang="en-US" sz="3600" kern="1200" dirty="0" smtClean="0">
                <a:latin typeface="Calibri" pitchFamily="34" charset="0"/>
                <a:ea typeface="ＭＳ Ｐゴシック" charset="-128"/>
                <a:cs typeface="Arial"/>
              </a:rPr>
            </a:br>
            <a:r>
              <a:rPr lang="en-US" dirty="0">
                <a:solidFill>
                  <a:srgbClr val="C00000"/>
                </a:solidFill>
                <a:latin typeface="Calibri" pitchFamily="34" charset="0"/>
              </a:rPr>
              <a:t>Unparalleled Access to Care</a:t>
            </a:r>
            <a:endParaRPr lang="en-US" sz="3600" kern="1200" dirty="0" smtClean="0">
              <a:solidFill>
                <a:srgbClr val="C00000"/>
              </a:solidFill>
              <a:latin typeface="Calibri" pitchFamily="34" charset="0"/>
              <a:ea typeface="ＭＳ Ｐゴシック" charset="-128"/>
              <a:cs typeface="Arial"/>
            </a:endParaRPr>
          </a:p>
        </p:txBody>
      </p:sp>
      <p:sp>
        <p:nvSpPr>
          <p:cNvPr id="12" name="Content Placeholder 2"/>
          <p:cNvSpPr>
            <a:spLocks noGrp="1"/>
          </p:cNvSpPr>
          <p:nvPr>
            <p:ph idx="1"/>
          </p:nvPr>
        </p:nvSpPr>
        <p:spPr>
          <a:xfrm>
            <a:off x="533400" y="1219200"/>
            <a:ext cx="5334000" cy="4648200"/>
          </a:xfrm>
          <a:ln>
            <a:noFill/>
          </a:ln>
        </p:spPr>
        <p:txBody>
          <a:bodyPr/>
          <a:lstStyle/>
          <a:p>
            <a:pPr marL="0" lvl="1" indent="-342900">
              <a:lnSpc>
                <a:spcPct val="90000"/>
              </a:lnSpc>
              <a:spcAft>
                <a:spcPts val="600"/>
              </a:spcAft>
              <a:buNone/>
            </a:pPr>
            <a:r>
              <a:rPr lang="en-US" sz="2000" dirty="0" smtClean="0">
                <a:ea typeface="ＭＳ Ｐゴシック"/>
                <a:cs typeface="Arial" pitchFamily="34" charset="0"/>
              </a:rPr>
              <a:t>Our </a:t>
            </a:r>
            <a:r>
              <a:rPr lang="en-US" sz="2000" dirty="0" err="1" smtClean="0">
                <a:ea typeface="ＭＳ Ｐゴシック"/>
                <a:cs typeface="Arial" pitchFamily="34" charset="0"/>
              </a:rPr>
              <a:t>BlueCard</a:t>
            </a:r>
            <a:r>
              <a:rPr lang="en-US" sz="2000" dirty="0" smtClean="0">
                <a:ea typeface="ＭＳ Ｐゴシック"/>
                <a:cs typeface="Arial" pitchFamily="34" charset="0"/>
              </a:rPr>
              <a:t>® PPO national network of doctors and specialists gives you access to thousands of providers across the country, including:</a:t>
            </a:r>
          </a:p>
          <a:p>
            <a:pPr marL="342900" lvl="1" indent="-342900">
              <a:lnSpc>
                <a:spcPct val="90000"/>
              </a:lnSpc>
              <a:spcAft>
                <a:spcPts val="600"/>
              </a:spcAft>
              <a:buFont typeface="Arial" pitchFamily="34" charset="0"/>
              <a:buChar char="•"/>
            </a:pPr>
            <a:r>
              <a:rPr lang="en-US" sz="2000" dirty="0" smtClean="0">
                <a:ea typeface="ＭＳ Ｐゴシック"/>
                <a:cs typeface="Arial" pitchFamily="34" charset="0"/>
              </a:rPr>
              <a:t>96 percent of medical providers in Rhode Island</a:t>
            </a:r>
          </a:p>
          <a:p>
            <a:pPr marL="342900" lvl="1" indent="-342900">
              <a:lnSpc>
                <a:spcPct val="90000"/>
              </a:lnSpc>
              <a:spcAft>
                <a:spcPts val="600"/>
              </a:spcAft>
              <a:buFont typeface="Arial" pitchFamily="34" charset="0"/>
              <a:buChar char="•"/>
            </a:pPr>
            <a:r>
              <a:rPr lang="en-US" sz="2000" dirty="0" smtClean="0">
                <a:ea typeface="ＭＳ Ｐゴシック"/>
                <a:cs typeface="Arial" pitchFamily="34" charset="0"/>
              </a:rPr>
              <a:t>More than 665,000 doctors and specialists nationwide</a:t>
            </a:r>
          </a:p>
          <a:p>
            <a:pPr marL="342900" lvl="1" indent="-342900">
              <a:lnSpc>
                <a:spcPct val="90000"/>
              </a:lnSpc>
              <a:spcAft>
                <a:spcPts val="600"/>
              </a:spcAft>
              <a:buFont typeface="Arial" pitchFamily="34" charset="0"/>
              <a:buChar char="•"/>
            </a:pPr>
            <a:r>
              <a:rPr lang="en-US" sz="2000" dirty="0" smtClean="0">
                <a:ea typeface="ＭＳ Ｐゴシック"/>
                <a:cs typeface="Arial" pitchFamily="34" charset="0"/>
              </a:rPr>
              <a:t>And more than 5,300 hospitals across the country</a:t>
            </a:r>
          </a:p>
        </p:txBody>
      </p:sp>
      <p:sp>
        <p:nvSpPr>
          <p:cNvPr id="9" name="Slide Number Placeholder 24"/>
          <p:cNvSpPr>
            <a:spLocks noGrp="1"/>
          </p:cNvSpPr>
          <p:nvPr>
            <p:ph type="sldNum" sz="quarter" idx="12"/>
          </p:nvPr>
        </p:nvSpPr>
        <p:spPr>
          <a:xfrm>
            <a:off x="4419600" y="6416675"/>
            <a:ext cx="520700" cy="365125"/>
          </a:xfrm>
        </p:spPr>
        <p:txBody>
          <a:bodyPr/>
          <a:lstStyle/>
          <a:p>
            <a:pPr algn="l"/>
            <a:fld id="{F1BD6918-1825-4948-81D2-C7B5CA49F677}" type="slidenum">
              <a:rPr lang="en-US" sz="1100" smtClean="0">
                <a:solidFill>
                  <a:srgbClr val="898989"/>
                </a:solidFill>
                <a:latin typeface="+mn-lt"/>
                <a:ea typeface="+mn-ea"/>
              </a:rPr>
              <a:pPr algn="l"/>
              <a:t>4</a:t>
            </a:fld>
            <a:endParaRPr lang="en-US" sz="1100" dirty="0">
              <a:solidFill>
                <a:srgbClr val="898989"/>
              </a:solidFill>
              <a:latin typeface="+mn-lt"/>
              <a:ea typeface="+mn-ea"/>
            </a:endParaRPr>
          </a:p>
        </p:txBody>
      </p:sp>
      <p:pic>
        <p:nvPicPr>
          <p:cNvPr id="6" name="Picture 3" descr="Nationwide access. Local Support."/>
          <p:cNvPicPr>
            <a:picLocks noChangeAspect="1" noChangeArrowheads="1"/>
          </p:cNvPicPr>
          <p:nvPr/>
        </p:nvPicPr>
        <p:blipFill>
          <a:blip r:embed="rId3" cstate="print"/>
          <a:srcRect/>
          <a:stretch>
            <a:fillRect/>
          </a:stretch>
        </p:blipFill>
        <p:spPr bwMode="auto">
          <a:xfrm>
            <a:off x="5638800" y="1524000"/>
            <a:ext cx="3352800" cy="2362200"/>
          </a:xfrm>
          <a:prstGeom prst="rect">
            <a:avLst/>
          </a:prstGeom>
          <a:noFill/>
        </p:spPr>
      </p:pic>
    </p:spTree>
    <p:extLst>
      <p:ext uri="{BB962C8B-B14F-4D97-AF65-F5344CB8AC3E}">
        <p14:creationId xmlns:p14="http://schemas.microsoft.com/office/powerpoint/2010/main" val="1676320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50397417"/>
              </p:ext>
            </p:extLst>
          </p:nvPr>
        </p:nvGraphicFramePr>
        <p:xfrm>
          <a:off x="457200" y="152400"/>
          <a:ext cx="8229600" cy="6339170"/>
        </p:xfrm>
        <a:graphic>
          <a:graphicData uri="http://schemas.openxmlformats.org/drawingml/2006/table">
            <a:tbl>
              <a:tblPr firstRow="1" bandRow="1">
                <a:tableStyleId>{21E4AEA4-8DFA-4A89-87EB-49C32662AFE0}</a:tableStyleId>
              </a:tblPr>
              <a:tblGrid>
                <a:gridCol w="1676400"/>
                <a:gridCol w="1615440"/>
                <a:gridCol w="1645920"/>
                <a:gridCol w="1645920"/>
                <a:gridCol w="1645920"/>
              </a:tblGrid>
              <a:tr h="381000">
                <a:tc>
                  <a:txBody>
                    <a:bodyPr/>
                    <a:lstStyle/>
                    <a:p>
                      <a:r>
                        <a:rPr lang="en-US" sz="1200" dirty="0" smtClean="0"/>
                        <a:t>Groups Covered</a:t>
                      </a:r>
                      <a:endParaRPr lang="en-US" sz="1200" dirty="0"/>
                    </a:p>
                  </a:txBody>
                  <a:tcPr/>
                </a:tc>
                <a:tc gridSpan="2">
                  <a:txBody>
                    <a:bodyPr/>
                    <a:lstStyle/>
                    <a:p>
                      <a:r>
                        <a:rPr lang="en-US" sz="1200" dirty="0" smtClean="0"/>
                        <a:t>      </a:t>
                      </a:r>
                      <a:r>
                        <a:rPr lang="en-US" sz="1200" dirty="0" smtClean="0"/>
                        <a:t>Healthmate </a:t>
                      </a:r>
                      <a:r>
                        <a:rPr lang="en-US" sz="1200" dirty="0" smtClean="0"/>
                        <a:t>No Deductible</a:t>
                      </a:r>
                      <a:r>
                        <a:rPr lang="en-US" sz="1200" baseline="0" dirty="0" smtClean="0"/>
                        <a:t> Plan</a:t>
                      </a:r>
                      <a:endParaRPr lang="en-US" sz="1200" dirty="0">
                        <a:solidFill>
                          <a:schemeClr val="tx1"/>
                        </a:solidFill>
                      </a:endParaRPr>
                    </a:p>
                  </a:txBody>
                  <a:tcPr/>
                </a:tc>
                <a:tc hMerge="1">
                  <a:txBody>
                    <a:bodyPr/>
                    <a:lstStyle/>
                    <a:p>
                      <a:endParaRPr lang="en-US" dirty="0"/>
                    </a:p>
                  </a:txBody>
                  <a:tcPr/>
                </a:tc>
                <a:tc gridSpan="2">
                  <a:txBody>
                    <a:bodyPr/>
                    <a:lstStyle/>
                    <a:p>
                      <a:r>
                        <a:rPr lang="en-US" sz="1200" dirty="0" smtClean="0"/>
                        <a:t>    </a:t>
                      </a:r>
                      <a:r>
                        <a:rPr lang="en-US" sz="1200" dirty="0" smtClean="0"/>
                        <a:t>Healthmate</a:t>
                      </a:r>
                      <a:r>
                        <a:rPr lang="en-US" sz="1200" baseline="0" dirty="0" smtClean="0"/>
                        <a:t> </a:t>
                      </a:r>
                      <a:r>
                        <a:rPr lang="en-US" sz="1200" baseline="0" dirty="0" smtClean="0"/>
                        <a:t>$750 Deductible Plan</a:t>
                      </a:r>
                      <a:endParaRPr lang="en-US" sz="1200" dirty="0">
                        <a:solidFill>
                          <a:schemeClr val="tx1"/>
                        </a:solidFill>
                      </a:endParaRPr>
                    </a:p>
                  </a:txBody>
                  <a:tcPr/>
                </a:tc>
                <a:tc hMerge="1">
                  <a:txBody>
                    <a:bodyPr/>
                    <a:lstStyle/>
                    <a:p>
                      <a:endParaRPr lang="en-US" dirty="0"/>
                    </a:p>
                  </a:txBody>
                  <a:tcPr/>
                </a:tc>
              </a:tr>
              <a:tr h="396910">
                <a:tc>
                  <a:txBody>
                    <a:bodyPr/>
                    <a:lstStyle/>
                    <a:p>
                      <a:r>
                        <a:rPr lang="en-US" sz="1100" dirty="0" smtClean="0"/>
                        <a:t>Types of Coverage</a:t>
                      </a:r>
                      <a:endParaRPr lang="en-US" sz="1100" dirty="0"/>
                    </a:p>
                  </a:txBody>
                  <a:tcPr/>
                </a:tc>
                <a:tc gridSpan="2">
                  <a:txBody>
                    <a:bodyPr/>
                    <a:lstStyle/>
                    <a:p>
                      <a:r>
                        <a:rPr lang="en-US" sz="1100" dirty="0" smtClean="0"/>
                        <a:t>Network Benefits           Non-Network Benefits</a:t>
                      </a:r>
                      <a:endParaRPr lang="en-US" sz="1100" dirty="0"/>
                    </a:p>
                  </a:txBody>
                  <a:tcPr/>
                </a:tc>
                <a:tc hMerge="1">
                  <a:txBody>
                    <a:bodyPr/>
                    <a:lstStyle/>
                    <a:p>
                      <a:endParaRPr lang="en-US" dirty="0"/>
                    </a:p>
                  </a:txBody>
                  <a:tcPr/>
                </a:tc>
                <a:tc gridSpan="2">
                  <a:txBody>
                    <a:bodyPr/>
                    <a:lstStyle/>
                    <a:p>
                      <a:r>
                        <a:rPr lang="en-US" sz="1100" dirty="0" smtClean="0"/>
                        <a:t>Network</a:t>
                      </a:r>
                      <a:r>
                        <a:rPr lang="en-US" sz="1100" baseline="0" dirty="0" smtClean="0"/>
                        <a:t> Benefits          Non-Network Benefits</a:t>
                      </a:r>
                      <a:endParaRPr lang="en-US" sz="1100" dirty="0"/>
                    </a:p>
                  </a:txBody>
                  <a:tcPr/>
                </a:tc>
                <a:tc hMerge="1">
                  <a:txBody>
                    <a:bodyPr/>
                    <a:lstStyle/>
                    <a:p>
                      <a:endParaRPr lang="en-US" dirty="0"/>
                    </a:p>
                  </a:txBody>
                  <a:tcPr/>
                </a:tc>
              </a:tr>
              <a:tr h="702442">
                <a:tc>
                  <a:txBody>
                    <a:bodyPr/>
                    <a:lstStyle/>
                    <a:p>
                      <a:endParaRPr lang="en-US" sz="1100" dirty="0" smtClean="0"/>
                    </a:p>
                    <a:p>
                      <a:r>
                        <a:rPr lang="en-US" sz="1100" dirty="0" smtClean="0"/>
                        <a:t>Deductible</a:t>
                      </a:r>
                      <a:endParaRPr lang="en-US" sz="1100" dirty="0"/>
                    </a:p>
                  </a:txBody>
                  <a:tcPr/>
                </a:tc>
                <a:tc>
                  <a:txBody>
                    <a:bodyPr/>
                    <a:lstStyle/>
                    <a:p>
                      <a:endParaRPr lang="en-US" sz="1100" dirty="0" smtClean="0"/>
                    </a:p>
                    <a:p>
                      <a:r>
                        <a:rPr lang="en-US" sz="1100" dirty="0" smtClean="0"/>
                        <a:t>Single</a:t>
                      </a:r>
                      <a:r>
                        <a:rPr lang="en-US" sz="1100" baseline="0" dirty="0" smtClean="0"/>
                        <a:t>:  None</a:t>
                      </a:r>
                    </a:p>
                    <a:p>
                      <a:r>
                        <a:rPr lang="en-US" sz="1100" baseline="0" dirty="0" smtClean="0"/>
                        <a:t>Family: None</a:t>
                      </a:r>
                      <a:endParaRPr lang="en-US" sz="1100" dirty="0"/>
                    </a:p>
                  </a:txBody>
                  <a:tcPr/>
                </a:tc>
                <a:tc>
                  <a:txBody>
                    <a:bodyPr/>
                    <a:lstStyle/>
                    <a:p>
                      <a:r>
                        <a:rPr lang="en-US" sz="1100" dirty="0" smtClean="0"/>
                        <a:t>    $4000/$8000</a:t>
                      </a:r>
                    </a:p>
                    <a:p>
                      <a:r>
                        <a:rPr lang="en-US" sz="1100" dirty="0" smtClean="0"/>
                        <a:t>No</a:t>
                      </a:r>
                      <a:r>
                        <a:rPr lang="en-US" sz="1100" baseline="0" dirty="0" smtClean="0"/>
                        <a:t> one member will   exceed $4000</a:t>
                      </a:r>
                      <a:endParaRPr lang="en-US" sz="1100" dirty="0"/>
                    </a:p>
                  </a:txBody>
                  <a:tcPr/>
                </a:tc>
                <a:tc>
                  <a:txBody>
                    <a:bodyPr/>
                    <a:lstStyle/>
                    <a:p>
                      <a:r>
                        <a:rPr lang="en-US" sz="1100" dirty="0" smtClean="0"/>
                        <a:t>     $750/$1500</a:t>
                      </a:r>
                    </a:p>
                    <a:p>
                      <a:r>
                        <a:rPr lang="en-US" sz="1100" dirty="0" smtClean="0"/>
                        <a:t>No one member will exceed $750</a:t>
                      </a:r>
                      <a:endParaRPr lang="en-US" sz="1100" dirty="0"/>
                    </a:p>
                  </a:txBody>
                  <a:tcPr/>
                </a:tc>
                <a:tc>
                  <a:txBody>
                    <a:bodyPr/>
                    <a:lstStyle/>
                    <a:p>
                      <a:r>
                        <a:rPr lang="en-US" sz="1100" dirty="0" smtClean="0"/>
                        <a:t>     $750/$1500</a:t>
                      </a:r>
                    </a:p>
                    <a:p>
                      <a:r>
                        <a:rPr lang="en-US" sz="1100" dirty="0" smtClean="0"/>
                        <a:t>No one member will exceed $750</a:t>
                      </a:r>
                      <a:endParaRPr lang="en-US" sz="1100" dirty="0"/>
                    </a:p>
                  </a:txBody>
                  <a:tcPr/>
                </a:tc>
              </a:tr>
              <a:tr h="304800">
                <a:tc>
                  <a:txBody>
                    <a:bodyPr/>
                    <a:lstStyle/>
                    <a:p>
                      <a:r>
                        <a:rPr lang="en-US" sz="1100" dirty="0" smtClean="0"/>
                        <a:t>Co-Insurance</a:t>
                      </a:r>
                      <a:endParaRPr lang="en-US" sz="1100" dirty="0"/>
                    </a:p>
                  </a:txBody>
                  <a:tcPr/>
                </a:tc>
                <a:tc>
                  <a:txBody>
                    <a:bodyPr/>
                    <a:lstStyle/>
                    <a:p>
                      <a:r>
                        <a:rPr lang="en-US" sz="1100" dirty="0" smtClean="0"/>
                        <a:t>BCBS pays 100%</a:t>
                      </a:r>
                      <a:endParaRPr lang="en-US" sz="1100" dirty="0"/>
                    </a:p>
                  </a:txBody>
                  <a:tcPr/>
                </a:tc>
                <a:tc>
                  <a:txBody>
                    <a:bodyPr/>
                    <a:lstStyle/>
                    <a:p>
                      <a:r>
                        <a:rPr lang="en-US" sz="1100" dirty="0" smtClean="0"/>
                        <a:t>BCBS</a:t>
                      </a:r>
                      <a:r>
                        <a:rPr lang="en-US" sz="1100" baseline="0" dirty="0" smtClean="0"/>
                        <a:t> pays 80%</a:t>
                      </a:r>
                      <a:endParaRPr lang="en-US" sz="1100" dirty="0"/>
                    </a:p>
                  </a:txBody>
                  <a:tcPr/>
                </a:tc>
                <a:tc>
                  <a:txBody>
                    <a:bodyPr/>
                    <a:lstStyle/>
                    <a:p>
                      <a:r>
                        <a:rPr lang="en-US" sz="1100" dirty="0" smtClean="0"/>
                        <a:t>BCBS pays 100%</a:t>
                      </a:r>
                      <a:endParaRPr lang="en-US" sz="1100" dirty="0"/>
                    </a:p>
                  </a:txBody>
                  <a:tcPr/>
                </a:tc>
                <a:tc>
                  <a:txBody>
                    <a:bodyPr/>
                    <a:lstStyle/>
                    <a:p>
                      <a:r>
                        <a:rPr lang="en-US" sz="1100" dirty="0" smtClean="0"/>
                        <a:t>BCBS pays 80%</a:t>
                      </a:r>
                      <a:endParaRPr lang="en-US" sz="1100" dirty="0"/>
                    </a:p>
                  </a:txBody>
                  <a:tcPr/>
                </a:tc>
              </a:tr>
              <a:tr h="457200">
                <a:tc>
                  <a:txBody>
                    <a:bodyPr/>
                    <a:lstStyle/>
                    <a:p>
                      <a:endParaRPr lang="en-US" sz="1100" dirty="0" smtClean="0"/>
                    </a:p>
                    <a:p>
                      <a:r>
                        <a:rPr lang="en-US" sz="1100" dirty="0" smtClean="0"/>
                        <a:t>Out-of-Pocket</a:t>
                      </a:r>
                      <a:r>
                        <a:rPr lang="en-US" sz="1100" baseline="0" dirty="0" smtClean="0"/>
                        <a:t> Max</a:t>
                      </a:r>
                      <a:endParaRPr lang="en-US" sz="1100" dirty="0"/>
                    </a:p>
                  </a:txBody>
                  <a:tcPr/>
                </a:tc>
                <a:tc>
                  <a:txBody>
                    <a:bodyPr/>
                    <a:lstStyle/>
                    <a:p>
                      <a:r>
                        <a:rPr lang="en-US" sz="1100" dirty="0" smtClean="0"/>
                        <a:t>   $4000/$8000</a:t>
                      </a:r>
                    </a:p>
                    <a:p>
                      <a:r>
                        <a:rPr lang="en-US" sz="1100" dirty="0" smtClean="0"/>
                        <a:t>No one member will exceed $4000</a:t>
                      </a:r>
                      <a:endParaRPr lang="en-US" sz="1100" dirty="0"/>
                    </a:p>
                  </a:txBody>
                  <a:tcPr/>
                </a:tc>
                <a:tc>
                  <a:txBody>
                    <a:bodyPr/>
                    <a:lstStyle/>
                    <a:p>
                      <a:r>
                        <a:rPr lang="en-US" sz="1100" dirty="0" smtClean="0"/>
                        <a:t>    $6350/$12,7000</a:t>
                      </a:r>
                    </a:p>
                    <a:p>
                      <a:r>
                        <a:rPr lang="en-US" sz="1100" dirty="0" smtClean="0"/>
                        <a:t>No one member will exceed $6350</a:t>
                      </a:r>
                      <a:endParaRPr lang="en-US" sz="1100" dirty="0"/>
                    </a:p>
                  </a:txBody>
                  <a:tcPr/>
                </a:tc>
                <a:tc>
                  <a:txBody>
                    <a:bodyPr/>
                    <a:lstStyle/>
                    <a:p>
                      <a:r>
                        <a:rPr lang="en-US" sz="1100" dirty="0" smtClean="0"/>
                        <a:t>     $4000/$8000</a:t>
                      </a:r>
                    </a:p>
                    <a:p>
                      <a:r>
                        <a:rPr lang="en-US" sz="1100" dirty="0" smtClean="0"/>
                        <a:t>No one member will exceed $4000</a:t>
                      </a:r>
                      <a:endParaRPr lang="en-US" sz="1100" dirty="0"/>
                    </a:p>
                  </a:txBody>
                  <a:tcPr/>
                </a:tc>
                <a:tc>
                  <a:txBody>
                    <a:bodyPr/>
                    <a:lstStyle/>
                    <a:p>
                      <a:r>
                        <a:rPr lang="en-US" sz="1100" dirty="0" smtClean="0"/>
                        <a:t>    $5000/$10,000</a:t>
                      </a:r>
                    </a:p>
                    <a:p>
                      <a:r>
                        <a:rPr lang="en-US" sz="1100" dirty="0" smtClean="0"/>
                        <a:t>No one member</a:t>
                      </a:r>
                      <a:r>
                        <a:rPr lang="en-US" sz="1100" baseline="0" dirty="0" smtClean="0"/>
                        <a:t> will exceed $5000</a:t>
                      </a:r>
                      <a:endParaRPr lang="en-US" sz="1100" dirty="0"/>
                    </a:p>
                  </a:txBody>
                  <a:tcPr/>
                </a:tc>
              </a:tr>
              <a:tr h="653248">
                <a:tc>
                  <a:txBody>
                    <a:bodyPr/>
                    <a:lstStyle/>
                    <a:p>
                      <a:endParaRPr lang="en-US" sz="1100" dirty="0" smtClean="0"/>
                    </a:p>
                    <a:p>
                      <a:r>
                        <a:rPr lang="en-US" sz="1100" dirty="0" smtClean="0"/>
                        <a:t>Office</a:t>
                      </a:r>
                      <a:r>
                        <a:rPr lang="en-US" sz="1100" baseline="0" dirty="0" smtClean="0"/>
                        <a:t> Visits</a:t>
                      </a:r>
                      <a:endParaRPr lang="en-US" sz="1100" dirty="0"/>
                    </a:p>
                  </a:txBody>
                  <a:tcPr/>
                </a:tc>
                <a:tc>
                  <a:txBody>
                    <a:bodyPr/>
                    <a:lstStyle/>
                    <a:p>
                      <a:r>
                        <a:rPr lang="en-US" sz="1100" dirty="0" smtClean="0"/>
                        <a:t>Annual $0 copay</a:t>
                      </a:r>
                    </a:p>
                    <a:p>
                      <a:r>
                        <a:rPr lang="en-US" sz="1100" dirty="0" smtClean="0"/>
                        <a:t>PCP &amp; Spec $10 </a:t>
                      </a:r>
                    </a:p>
                    <a:p>
                      <a:r>
                        <a:rPr lang="en-US" sz="1100" dirty="0" smtClean="0"/>
                        <a:t>Allergy</a:t>
                      </a:r>
                      <a:r>
                        <a:rPr lang="en-US" sz="1100" baseline="0" dirty="0" smtClean="0"/>
                        <a:t> &amp; </a:t>
                      </a:r>
                      <a:r>
                        <a:rPr lang="en-US" sz="1100" baseline="0" dirty="0" err="1" smtClean="0"/>
                        <a:t>Derm</a:t>
                      </a:r>
                      <a:r>
                        <a:rPr lang="en-US" sz="1100" baseline="0" dirty="0" smtClean="0"/>
                        <a:t> $15</a:t>
                      </a:r>
                      <a:endParaRPr lang="en-US" sz="1100" dirty="0"/>
                    </a:p>
                  </a:txBody>
                  <a:tcPr/>
                </a:tc>
                <a:tc>
                  <a:txBody>
                    <a:bodyPr/>
                    <a:lstStyle/>
                    <a:p>
                      <a:r>
                        <a:rPr lang="en-US" sz="1100" dirty="0" smtClean="0"/>
                        <a:t>$10 copay plus</a:t>
                      </a:r>
                      <a:r>
                        <a:rPr lang="en-US" sz="1100" baseline="0" dirty="0" smtClean="0"/>
                        <a:t> 20%</a:t>
                      </a:r>
                    </a:p>
                    <a:p>
                      <a:r>
                        <a:rPr lang="en-US" sz="1100" baseline="0" dirty="0" smtClean="0"/>
                        <a:t>$10 copay plus 20%</a:t>
                      </a:r>
                    </a:p>
                    <a:p>
                      <a:r>
                        <a:rPr lang="en-US" sz="1100" baseline="0" dirty="0" smtClean="0"/>
                        <a:t>$15 copay plus 20%</a:t>
                      </a:r>
                      <a:endParaRPr lang="en-US" sz="1100" dirty="0"/>
                    </a:p>
                  </a:txBody>
                  <a:tcPr/>
                </a:tc>
                <a:tc>
                  <a:txBody>
                    <a:bodyPr/>
                    <a:lstStyle/>
                    <a:p>
                      <a:r>
                        <a:rPr lang="en-US" sz="1100" dirty="0" smtClean="0"/>
                        <a:t>Annual $0 copay</a:t>
                      </a:r>
                    </a:p>
                    <a:p>
                      <a:r>
                        <a:rPr lang="en-US" sz="1100" dirty="0" smtClean="0"/>
                        <a:t>PCP</a:t>
                      </a:r>
                      <a:r>
                        <a:rPr lang="en-US" sz="1100" baseline="0" dirty="0" smtClean="0"/>
                        <a:t> &amp; Spec $30</a:t>
                      </a:r>
                    </a:p>
                    <a:p>
                      <a:r>
                        <a:rPr lang="en-US" sz="1100" baseline="0" dirty="0" smtClean="0"/>
                        <a:t>Allergy &amp; </a:t>
                      </a:r>
                      <a:r>
                        <a:rPr lang="en-US" sz="1100" baseline="0" dirty="0" err="1" smtClean="0"/>
                        <a:t>Derm</a:t>
                      </a:r>
                      <a:r>
                        <a:rPr lang="en-US" sz="1100" baseline="0" dirty="0" smtClean="0"/>
                        <a:t> $30</a:t>
                      </a:r>
                      <a:endParaRPr lang="en-US" sz="1100" dirty="0"/>
                    </a:p>
                  </a:txBody>
                  <a:tcPr/>
                </a:tc>
                <a:tc>
                  <a:txBody>
                    <a:bodyPr/>
                    <a:lstStyle/>
                    <a:p>
                      <a:r>
                        <a:rPr lang="en-US" sz="1100" dirty="0" smtClean="0"/>
                        <a:t>$30 copay plus 20%</a:t>
                      </a:r>
                    </a:p>
                    <a:p>
                      <a:r>
                        <a:rPr lang="en-US" sz="1100" dirty="0" smtClean="0"/>
                        <a:t>$30 copay plus 20%</a:t>
                      </a:r>
                    </a:p>
                    <a:p>
                      <a:r>
                        <a:rPr lang="en-US" sz="1100" dirty="0" smtClean="0"/>
                        <a:t>$30 copay plus 20%</a:t>
                      </a:r>
                      <a:endParaRPr lang="en-US" sz="1100" dirty="0"/>
                    </a:p>
                  </a:txBody>
                  <a:tcPr/>
                </a:tc>
              </a:tr>
              <a:tr h="653248">
                <a:tc>
                  <a:txBody>
                    <a:bodyPr/>
                    <a:lstStyle/>
                    <a:p>
                      <a:r>
                        <a:rPr lang="en-US" sz="1100" dirty="0" smtClean="0"/>
                        <a:t>Hospital</a:t>
                      </a:r>
                      <a:r>
                        <a:rPr lang="en-US" sz="1100" baseline="0" dirty="0" smtClean="0"/>
                        <a:t> – Facility </a:t>
                      </a:r>
                    </a:p>
                    <a:p>
                      <a:r>
                        <a:rPr lang="en-US" sz="1100" baseline="0" dirty="0" smtClean="0"/>
                        <a:t>In-patient/Out-patient</a:t>
                      </a:r>
                    </a:p>
                    <a:p>
                      <a:r>
                        <a:rPr lang="en-US" sz="1100" baseline="0" dirty="0" smtClean="0"/>
                        <a:t>Medical/surgical</a:t>
                      </a:r>
                    </a:p>
                  </a:txBody>
                  <a:tcPr/>
                </a:tc>
                <a:tc>
                  <a:txBody>
                    <a:bodyPr/>
                    <a:lstStyle/>
                    <a:p>
                      <a:endParaRPr lang="en-US" sz="1100" dirty="0" smtClean="0"/>
                    </a:p>
                    <a:p>
                      <a:r>
                        <a:rPr lang="en-US" sz="1100" dirty="0" smtClean="0"/>
                        <a:t>BCBS</a:t>
                      </a:r>
                      <a:r>
                        <a:rPr lang="en-US" sz="1100" baseline="0" dirty="0" smtClean="0"/>
                        <a:t> pays 100%</a:t>
                      </a:r>
                      <a:endParaRPr lang="en-US" sz="1100" dirty="0" smtClean="0"/>
                    </a:p>
                  </a:txBody>
                  <a:tcPr/>
                </a:tc>
                <a:tc>
                  <a:txBody>
                    <a:bodyPr/>
                    <a:lstStyle/>
                    <a:p>
                      <a:endParaRPr lang="en-US" sz="1100" dirty="0" smtClean="0"/>
                    </a:p>
                    <a:p>
                      <a:r>
                        <a:rPr lang="en-US" sz="1100" dirty="0" smtClean="0"/>
                        <a:t>  BCBS</a:t>
                      </a:r>
                      <a:r>
                        <a:rPr lang="en-US" sz="1100" baseline="0" dirty="0" smtClean="0"/>
                        <a:t> pays 80%</a:t>
                      </a:r>
                      <a:endParaRPr lang="en-US" sz="1100" dirty="0"/>
                    </a:p>
                  </a:txBody>
                  <a:tcPr/>
                </a:tc>
                <a:tc>
                  <a:txBody>
                    <a:bodyPr/>
                    <a:lstStyle/>
                    <a:p>
                      <a:endParaRPr lang="en-US" sz="1100" dirty="0" smtClean="0"/>
                    </a:p>
                    <a:p>
                      <a:r>
                        <a:rPr lang="en-US" sz="1100" dirty="0" smtClean="0"/>
                        <a:t> BCBS</a:t>
                      </a:r>
                      <a:r>
                        <a:rPr lang="en-US" sz="1100" baseline="0" dirty="0" smtClean="0"/>
                        <a:t> pays 100%    after deductible</a:t>
                      </a:r>
                      <a:endParaRPr lang="en-US" sz="1100" dirty="0"/>
                    </a:p>
                  </a:txBody>
                  <a:tcPr/>
                </a:tc>
                <a:tc>
                  <a:txBody>
                    <a:bodyPr/>
                    <a:lstStyle/>
                    <a:p>
                      <a:endParaRPr lang="en-US" sz="1100" dirty="0" smtClean="0"/>
                    </a:p>
                    <a:p>
                      <a:r>
                        <a:rPr lang="en-US" sz="1100" dirty="0" smtClean="0"/>
                        <a:t>BCBS</a:t>
                      </a:r>
                      <a:r>
                        <a:rPr lang="en-US" sz="1100" baseline="0" dirty="0" smtClean="0"/>
                        <a:t> pays 80% after the deductible</a:t>
                      </a:r>
                      <a:endParaRPr lang="en-US" sz="1100" dirty="0"/>
                    </a:p>
                  </a:txBody>
                  <a:tcPr/>
                </a:tc>
              </a:tr>
              <a:tr h="431534">
                <a:tc>
                  <a:txBody>
                    <a:bodyPr/>
                    <a:lstStyle/>
                    <a:p>
                      <a:r>
                        <a:rPr lang="en-US" sz="1100" dirty="0" smtClean="0"/>
                        <a:t>Emergency</a:t>
                      </a:r>
                      <a:r>
                        <a:rPr lang="en-US" sz="1100" baseline="0" dirty="0" smtClean="0"/>
                        <a:t> Room</a:t>
                      </a:r>
                    </a:p>
                    <a:p>
                      <a:r>
                        <a:rPr lang="en-US" sz="1100" baseline="0" dirty="0" smtClean="0"/>
                        <a:t>(Waived if admitted)</a:t>
                      </a:r>
                      <a:endParaRPr lang="en-US" sz="1100" dirty="0"/>
                    </a:p>
                  </a:txBody>
                  <a:tcPr/>
                </a:tc>
                <a:tc>
                  <a:txBody>
                    <a:bodyPr/>
                    <a:lstStyle/>
                    <a:p>
                      <a:r>
                        <a:rPr lang="en-US" sz="1100" dirty="0" smtClean="0"/>
                        <a:t>      $100 co-pay</a:t>
                      </a:r>
                    </a:p>
                    <a:p>
                      <a:r>
                        <a:rPr lang="en-US" sz="1100" dirty="0" smtClean="0"/>
                        <a:t>Annual Max per year</a:t>
                      </a:r>
                      <a:r>
                        <a:rPr lang="en-US" sz="1100" baseline="0" dirty="0" smtClean="0"/>
                        <a:t> $200  / $300 family</a:t>
                      </a:r>
                      <a:endParaRPr lang="en-US" sz="1100" dirty="0"/>
                    </a:p>
                  </a:txBody>
                  <a:tcPr/>
                </a:tc>
                <a:tc>
                  <a:txBody>
                    <a:bodyPr/>
                    <a:lstStyle/>
                    <a:p>
                      <a:r>
                        <a:rPr lang="en-US" sz="1100" dirty="0" smtClean="0"/>
                        <a:t> $100 co-pay</a:t>
                      </a:r>
                    </a:p>
                    <a:p>
                      <a:r>
                        <a:rPr lang="en-US" sz="1100" dirty="0" smtClean="0"/>
                        <a:t>Annual Max per year</a:t>
                      </a:r>
                      <a:r>
                        <a:rPr lang="en-US" sz="1100" baseline="0" dirty="0" smtClean="0"/>
                        <a:t> $200 I/ $300 family</a:t>
                      </a:r>
                      <a:endParaRPr lang="en-US" sz="1100" dirty="0"/>
                    </a:p>
                  </a:txBody>
                  <a:tcPr/>
                </a:tc>
                <a:tc>
                  <a:txBody>
                    <a:bodyPr/>
                    <a:lstStyle/>
                    <a:p>
                      <a:endParaRPr lang="en-US" sz="1100" dirty="0" smtClean="0"/>
                    </a:p>
                    <a:p>
                      <a:r>
                        <a:rPr lang="en-US" sz="1100" dirty="0" smtClean="0"/>
                        <a:t>   $100 co-pay </a:t>
                      </a:r>
                      <a:endParaRPr lang="en-US" sz="1100" dirty="0"/>
                    </a:p>
                  </a:txBody>
                  <a:tcPr/>
                </a:tc>
                <a:tc>
                  <a:txBody>
                    <a:bodyPr/>
                    <a:lstStyle/>
                    <a:p>
                      <a:endParaRPr lang="en-US" sz="1100" dirty="0" smtClean="0"/>
                    </a:p>
                    <a:p>
                      <a:r>
                        <a:rPr lang="en-US" sz="1100" dirty="0" smtClean="0"/>
                        <a:t>  $100 co-pay</a:t>
                      </a:r>
                      <a:endParaRPr lang="en-US" sz="1100" dirty="0"/>
                    </a:p>
                  </a:txBody>
                  <a:tcPr/>
                </a:tc>
              </a:tr>
              <a:tr h="653248">
                <a:tc>
                  <a:txBody>
                    <a:bodyPr/>
                    <a:lstStyle/>
                    <a:p>
                      <a:r>
                        <a:rPr lang="en-US" sz="1100" dirty="0" smtClean="0"/>
                        <a:t>Behavioral</a:t>
                      </a:r>
                      <a:r>
                        <a:rPr lang="en-US" sz="1100" baseline="0" dirty="0" smtClean="0"/>
                        <a:t> Health</a:t>
                      </a:r>
                    </a:p>
                    <a:p>
                      <a:r>
                        <a:rPr lang="en-US" sz="1100" baseline="0" dirty="0" smtClean="0"/>
                        <a:t>Mental Health &amp; </a:t>
                      </a:r>
                    </a:p>
                    <a:p>
                      <a:r>
                        <a:rPr lang="en-US" sz="1100" baseline="0" dirty="0" smtClean="0"/>
                        <a:t>Chemical Dependency</a:t>
                      </a:r>
                      <a:endParaRPr lang="en-US" sz="1100" dirty="0"/>
                    </a:p>
                  </a:txBody>
                  <a:tcPr/>
                </a:tc>
                <a:tc>
                  <a:txBody>
                    <a:bodyPr/>
                    <a:lstStyle/>
                    <a:p>
                      <a:r>
                        <a:rPr lang="en-US" sz="1100" dirty="0" smtClean="0"/>
                        <a:t>Inpatient 100%</a:t>
                      </a:r>
                    </a:p>
                    <a:p>
                      <a:endParaRPr lang="en-US" sz="1100" dirty="0" smtClean="0"/>
                    </a:p>
                    <a:p>
                      <a:r>
                        <a:rPr lang="en-US" sz="1100" dirty="0" smtClean="0"/>
                        <a:t>$10</a:t>
                      </a:r>
                      <a:r>
                        <a:rPr lang="en-US" sz="1100" baseline="0" dirty="0" smtClean="0"/>
                        <a:t> co-pay for  </a:t>
                      </a:r>
                    </a:p>
                    <a:p>
                      <a:r>
                        <a:rPr lang="en-US" sz="1100" baseline="0" dirty="0" smtClean="0"/>
                        <a:t>Office visits</a:t>
                      </a:r>
                      <a:endParaRPr lang="en-US" sz="1100" dirty="0"/>
                    </a:p>
                  </a:txBody>
                  <a:tcPr/>
                </a:tc>
                <a:tc>
                  <a:txBody>
                    <a:bodyPr/>
                    <a:lstStyle/>
                    <a:p>
                      <a:r>
                        <a:rPr lang="en-US" sz="1100" dirty="0" smtClean="0"/>
                        <a:t>Inpatient</a:t>
                      </a:r>
                      <a:r>
                        <a:rPr lang="en-US" sz="1100" baseline="0" dirty="0" smtClean="0"/>
                        <a:t> 80% after deductible</a:t>
                      </a:r>
                    </a:p>
                    <a:p>
                      <a:endParaRPr lang="en-US" sz="1100" baseline="0" dirty="0" smtClean="0"/>
                    </a:p>
                    <a:p>
                      <a:r>
                        <a:rPr lang="en-US" sz="1100" baseline="0" dirty="0" smtClean="0"/>
                        <a:t>$10 co-pay plus 20%</a:t>
                      </a:r>
                      <a:endParaRPr lang="en-US" sz="1100" dirty="0"/>
                    </a:p>
                  </a:txBody>
                  <a:tcPr/>
                </a:tc>
                <a:tc>
                  <a:txBody>
                    <a:bodyPr/>
                    <a:lstStyle/>
                    <a:p>
                      <a:r>
                        <a:rPr lang="en-US" sz="1100" dirty="0" smtClean="0"/>
                        <a:t>Inpatient 100% after deductible</a:t>
                      </a:r>
                    </a:p>
                    <a:p>
                      <a:r>
                        <a:rPr lang="en-US" sz="1100" dirty="0" smtClean="0"/>
                        <a:t>$15 co-pay for </a:t>
                      </a:r>
                    </a:p>
                    <a:p>
                      <a:r>
                        <a:rPr lang="en-US" sz="1100" dirty="0" smtClean="0"/>
                        <a:t>Office visits</a:t>
                      </a:r>
                      <a:endParaRPr lang="en-US" sz="1100" dirty="0"/>
                    </a:p>
                  </a:txBody>
                  <a:tcPr/>
                </a:tc>
                <a:tc>
                  <a:txBody>
                    <a:bodyPr/>
                    <a:lstStyle/>
                    <a:p>
                      <a:r>
                        <a:rPr lang="en-US" sz="1100" baseline="0" dirty="0" smtClean="0"/>
                        <a:t> Inpatient 80% after  deductible</a:t>
                      </a:r>
                    </a:p>
                    <a:p>
                      <a:endParaRPr lang="en-US" sz="1100" baseline="0" dirty="0" smtClean="0"/>
                    </a:p>
                    <a:p>
                      <a:r>
                        <a:rPr lang="en-US" sz="1100" baseline="0" dirty="0" smtClean="0"/>
                        <a:t>$15 co-pay plus 20%</a:t>
                      </a:r>
                      <a:endParaRPr lang="en-US" sz="1100" dirty="0" smtClean="0"/>
                    </a:p>
                  </a:txBody>
                  <a:tcPr/>
                </a:tc>
              </a:tr>
              <a:tr h="653248">
                <a:tc>
                  <a:txBody>
                    <a:bodyPr/>
                    <a:lstStyle/>
                    <a:p>
                      <a:r>
                        <a:rPr lang="en-US" sz="1200" baseline="0" dirty="0" smtClean="0"/>
                        <a:t>Diagnostic </a:t>
                      </a:r>
                      <a:r>
                        <a:rPr lang="en-US" sz="1200" baseline="0" dirty="0" smtClean="0"/>
                        <a:t>Lab, x-ray, </a:t>
                      </a:r>
                      <a:r>
                        <a:rPr lang="en-US" sz="1200" baseline="0" dirty="0" smtClean="0"/>
                        <a:t>machine </a:t>
                      </a:r>
                      <a:r>
                        <a:rPr lang="en-US" sz="1200" baseline="0" dirty="0" smtClean="0"/>
                        <a:t>Tests, Imaging and </a:t>
                      </a:r>
                    </a:p>
                    <a:p>
                      <a:r>
                        <a:rPr lang="en-US" sz="1200" baseline="0" dirty="0" smtClean="0"/>
                        <a:t>Sleep studies</a:t>
                      </a:r>
                    </a:p>
                  </a:txBody>
                  <a:tcPr/>
                </a:tc>
                <a:tc>
                  <a:txBody>
                    <a:bodyPr/>
                    <a:lstStyle/>
                    <a:p>
                      <a:endParaRPr lang="en-US" sz="1200" dirty="0" smtClean="0"/>
                    </a:p>
                    <a:p>
                      <a:r>
                        <a:rPr lang="en-US" sz="1200" dirty="0" smtClean="0"/>
                        <a:t>BCBS pays 100%</a:t>
                      </a:r>
                      <a:endParaRPr lang="en-US" sz="1200" dirty="0"/>
                    </a:p>
                  </a:txBody>
                  <a:tcPr/>
                </a:tc>
                <a:tc>
                  <a:txBody>
                    <a:bodyPr/>
                    <a:lstStyle/>
                    <a:p>
                      <a:r>
                        <a:rPr lang="en-US" sz="1200" dirty="0" smtClean="0"/>
                        <a:t>  </a:t>
                      </a:r>
                    </a:p>
                    <a:p>
                      <a:r>
                        <a:rPr lang="en-US" sz="1200" dirty="0" smtClean="0"/>
                        <a:t>   BCBS pays 80%</a:t>
                      </a:r>
                    </a:p>
                    <a:p>
                      <a:r>
                        <a:rPr lang="en-US" sz="1200" dirty="0" smtClean="0"/>
                        <a:t>   after deductible</a:t>
                      </a:r>
                      <a:endParaRPr lang="en-US" sz="1200" dirty="0"/>
                    </a:p>
                  </a:txBody>
                  <a:tcPr/>
                </a:tc>
                <a:tc>
                  <a:txBody>
                    <a:bodyPr/>
                    <a:lstStyle/>
                    <a:p>
                      <a:r>
                        <a:rPr lang="en-US" sz="1200" dirty="0" smtClean="0"/>
                        <a:t>  </a:t>
                      </a:r>
                    </a:p>
                    <a:p>
                      <a:r>
                        <a:rPr lang="en-US" sz="1200" dirty="0" smtClean="0"/>
                        <a:t>   BCBS pays 100%</a:t>
                      </a:r>
                      <a:r>
                        <a:rPr lang="en-US" sz="1200" baseline="0" dirty="0" smtClean="0"/>
                        <a:t> </a:t>
                      </a:r>
                    </a:p>
                    <a:p>
                      <a:r>
                        <a:rPr lang="en-US" sz="1200" baseline="0" dirty="0" smtClean="0"/>
                        <a:t>    after deductible</a:t>
                      </a:r>
                      <a:endParaRPr lang="en-US" sz="1200" dirty="0"/>
                    </a:p>
                  </a:txBody>
                  <a:tcPr/>
                </a:tc>
                <a:tc>
                  <a:txBody>
                    <a:bodyPr/>
                    <a:lstStyle/>
                    <a:p>
                      <a:r>
                        <a:rPr lang="en-US" sz="1200" dirty="0" smtClean="0"/>
                        <a:t>  </a:t>
                      </a:r>
                    </a:p>
                    <a:p>
                      <a:r>
                        <a:rPr lang="en-US" sz="1200" dirty="0" smtClean="0"/>
                        <a:t>  BCBS pays 80%</a:t>
                      </a:r>
                    </a:p>
                    <a:p>
                      <a:r>
                        <a:rPr lang="en-US" sz="1200" dirty="0" smtClean="0"/>
                        <a:t>    after deductible</a:t>
                      </a:r>
                      <a:endParaRPr lang="en-US" sz="1200" dirty="0"/>
                    </a:p>
                  </a:txBody>
                  <a:tcPr/>
                </a:tc>
              </a:tr>
            </a:tbl>
          </a:graphicData>
        </a:graphic>
      </p:graphicFrame>
    </p:spTree>
    <p:extLst>
      <p:ext uri="{BB962C8B-B14F-4D97-AF65-F5344CB8AC3E}">
        <p14:creationId xmlns:p14="http://schemas.microsoft.com/office/powerpoint/2010/main" val="206175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fontScale="90000"/>
          </a:bodyPr>
          <a:lstStyle/>
          <a:p>
            <a:r>
              <a:rPr lang="en-US" dirty="0" smtClean="0">
                <a:solidFill>
                  <a:srgbClr val="C00000"/>
                </a:solidFill>
              </a:rPr>
              <a:t>Deductibles, Co-pays and Co-Ins.</a:t>
            </a:r>
            <a:endParaRPr lang="en-US" dirty="0">
              <a:solidFill>
                <a:srgbClr val="C00000"/>
              </a:solidFill>
            </a:endParaRPr>
          </a:p>
        </p:txBody>
      </p:sp>
      <p:sp>
        <p:nvSpPr>
          <p:cNvPr id="3" name="Content Placeholder 2"/>
          <p:cNvSpPr>
            <a:spLocks noGrp="1"/>
          </p:cNvSpPr>
          <p:nvPr>
            <p:ph idx="1"/>
          </p:nvPr>
        </p:nvSpPr>
        <p:spPr>
          <a:xfrm>
            <a:off x="457200" y="1447800"/>
            <a:ext cx="8183880" cy="4187952"/>
          </a:xfrm>
        </p:spPr>
        <p:txBody>
          <a:bodyPr/>
          <a:lstStyle/>
          <a:p>
            <a:r>
              <a:rPr lang="en-US" dirty="0" smtClean="0"/>
              <a:t>Deductible – the amount you pay before your health plan starts to pay its share of certain medical bills.</a:t>
            </a:r>
          </a:p>
          <a:p>
            <a:r>
              <a:rPr lang="en-US" dirty="0" smtClean="0"/>
              <a:t>Co-pay – a fixed amount, not percentage, charged each time a member receives a healthcare service</a:t>
            </a:r>
          </a:p>
          <a:p>
            <a:r>
              <a:rPr lang="en-US" dirty="0" smtClean="0"/>
              <a:t>Co-insurance – a member pays a percentage of the total medical bill</a:t>
            </a:r>
            <a:endParaRPr lang="en-US" dirty="0"/>
          </a:p>
        </p:txBody>
      </p:sp>
    </p:spTree>
    <p:extLst>
      <p:ext uri="{BB962C8B-B14F-4D97-AF65-F5344CB8AC3E}">
        <p14:creationId xmlns:p14="http://schemas.microsoft.com/office/powerpoint/2010/main" val="105176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85800" y="228600"/>
            <a:ext cx="8382000" cy="685800"/>
          </a:xfrm>
        </p:spPr>
        <p:txBody>
          <a:bodyPr>
            <a:normAutofit/>
          </a:bodyPr>
          <a:lstStyle/>
          <a:p>
            <a:r>
              <a:rPr lang="en-US" sz="2800" dirty="0" smtClean="0">
                <a:solidFill>
                  <a:srgbClr val="C00000"/>
                </a:solidFill>
                <a:latin typeface="Calibri" pitchFamily="34" charset="0"/>
                <a:ea typeface="ＭＳ Ｐゴシック"/>
                <a:cs typeface="Arial" pitchFamily="34" charset="0"/>
              </a:rPr>
              <a:t>Services Subject to Deductible</a:t>
            </a:r>
          </a:p>
        </p:txBody>
      </p:sp>
      <p:sp>
        <p:nvSpPr>
          <p:cNvPr id="10" name="Slide Number Placeholder 24"/>
          <p:cNvSpPr>
            <a:spLocks noGrp="1"/>
          </p:cNvSpPr>
          <p:nvPr>
            <p:ph type="sldNum" sz="quarter" idx="12"/>
          </p:nvPr>
        </p:nvSpPr>
        <p:spPr>
          <a:xfrm>
            <a:off x="4419600" y="6416675"/>
            <a:ext cx="520700" cy="365125"/>
          </a:xfrm>
          <a:prstGeom prst="rect">
            <a:avLst/>
          </a:prstGeom>
        </p:spPr>
        <p:txBody>
          <a:bodyPr/>
          <a:lstStyle/>
          <a:p>
            <a:pPr algn="l"/>
            <a:fld id="{F1BD6918-1825-4948-81D2-C7B5CA49F677}" type="slidenum">
              <a:rPr lang="en-US" sz="1100" smtClean="0">
                <a:solidFill>
                  <a:srgbClr val="898989"/>
                </a:solidFill>
                <a:latin typeface="+mn-lt"/>
                <a:ea typeface="+mn-ea"/>
              </a:rPr>
              <a:pPr algn="l"/>
              <a:t>7</a:t>
            </a:fld>
            <a:endParaRPr lang="en-US" sz="1100" dirty="0">
              <a:solidFill>
                <a:srgbClr val="898989"/>
              </a:solidFill>
              <a:latin typeface="+mn-lt"/>
              <a:ea typeface="+mn-ea"/>
            </a:endParaRPr>
          </a:p>
        </p:txBody>
      </p:sp>
      <p:graphicFrame>
        <p:nvGraphicFramePr>
          <p:cNvPr id="11" name="Table 10"/>
          <p:cNvGraphicFramePr>
            <a:graphicFrameLocks noGrp="1"/>
          </p:cNvGraphicFramePr>
          <p:nvPr>
            <p:extLst>
              <p:ext uri="{D42A27DB-BD31-4B8C-83A1-F6EECF244321}">
                <p14:modId xmlns:p14="http://schemas.microsoft.com/office/powerpoint/2010/main" val="1098842148"/>
              </p:ext>
            </p:extLst>
          </p:nvPr>
        </p:nvGraphicFramePr>
        <p:xfrm>
          <a:off x="685800" y="2457943"/>
          <a:ext cx="7391400" cy="3343122"/>
        </p:xfrm>
        <a:graphic>
          <a:graphicData uri="http://schemas.openxmlformats.org/drawingml/2006/table">
            <a:tbl>
              <a:tblPr firstRow="1" bandRow="1">
                <a:tableStyleId>{21E4AEA4-8DFA-4A89-87EB-49C32662AFE0}</a:tableStyleId>
              </a:tblPr>
              <a:tblGrid>
                <a:gridCol w="2286000"/>
                <a:gridCol w="5105400"/>
              </a:tblGrid>
              <a:tr h="517865">
                <a:tc>
                  <a:txBody>
                    <a:bodyPr/>
                    <a:lstStyle/>
                    <a:p>
                      <a:pPr algn="ctr"/>
                      <a:r>
                        <a:rPr lang="en-US" sz="1400" dirty="0" smtClean="0"/>
                        <a:t>What You Pay</a:t>
                      </a:r>
                      <a:endParaRPr lang="en-US" sz="1400" dirty="0"/>
                    </a:p>
                  </a:txBody>
                  <a:tcPr anchor="ctr"/>
                </a:tc>
                <a:tc>
                  <a:txBody>
                    <a:bodyPr/>
                    <a:lstStyle/>
                    <a:p>
                      <a:r>
                        <a:rPr lang="en-US" sz="1400" dirty="0" smtClean="0"/>
                        <a:t>In-Network</a:t>
                      </a:r>
                      <a:r>
                        <a:rPr lang="en-US" sz="1400" baseline="0" dirty="0" smtClean="0"/>
                        <a:t> </a:t>
                      </a:r>
                      <a:r>
                        <a:rPr lang="en-US" sz="1400" dirty="0" smtClean="0"/>
                        <a:t>Service</a:t>
                      </a:r>
                      <a:endParaRPr lang="en-US" sz="1400" dirty="0"/>
                    </a:p>
                  </a:txBody>
                  <a:tcPr anchor="ctr"/>
                </a:tc>
              </a:tr>
              <a:tr h="515549">
                <a:tc>
                  <a:txBody>
                    <a:bodyPr/>
                    <a:lstStyle/>
                    <a:p>
                      <a:pPr algn="ctr"/>
                      <a:r>
                        <a:rPr lang="en-US" sz="1400" dirty="0" smtClean="0"/>
                        <a:t>0% after deductible</a:t>
                      </a:r>
                      <a:endParaRPr lang="en-US" sz="1400" dirty="0"/>
                    </a:p>
                  </a:txBody>
                  <a:tcPr anchor="ct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rPr>
                        <a:t>In-patient &amp; Outpatient medical/surgical care </a:t>
                      </a:r>
                      <a:endParaRPr kumimoji="0" lang="en-US" sz="1400" b="0" i="0" u="none" strike="noStrike" cap="none" normalizeH="0" baseline="0" dirty="0" smtClean="0">
                        <a:ln>
                          <a:noFill/>
                        </a:ln>
                        <a:solidFill>
                          <a:srgbClr val="000000"/>
                        </a:solidFill>
                        <a:effectLst/>
                        <a:latin typeface="Calibri" pitchFamily="34" charset="0"/>
                        <a:ea typeface="ＭＳ Ｐゴシック"/>
                        <a:cs typeface="ＭＳ Ｐゴシック"/>
                      </a:endParaRPr>
                    </a:p>
                  </a:txBody>
                  <a:tcPr marL="97001" marR="97001" marT="48501" marB="48501" anchor="ctr"/>
                </a:tc>
              </a:tr>
              <a:tr h="752572">
                <a:tc>
                  <a:txBody>
                    <a:bodyPr/>
                    <a:lstStyle/>
                    <a:p>
                      <a:pPr algn="ctr"/>
                      <a:r>
                        <a:rPr lang="en-US" sz="1400" dirty="0" smtClean="0"/>
                        <a:t>0% after deductible</a:t>
                      </a:r>
                      <a:endParaRPr lang="en-US" sz="1400" dirty="0"/>
                    </a:p>
                  </a:txBody>
                  <a:tcPr anchor="ctr"/>
                </a:tc>
                <a:tc>
                  <a:txBody>
                    <a:bodyPr/>
                    <a:lstStyle/>
                    <a:p>
                      <a:pPr marL="0" marR="0" lvl="0" indent="0" algn="l" defTabSz="457200" rtl="0" eaLnBrk="1" fontAlgn="base" latinLnBrk="0" hangingPunct="1">
                        <a:lnSpc>
                          <a:spcPct val="100000"/>
                        </a:lnSpc>
                        <a:spcBef>
                          <a:spcPct val="0"/>
                        </a:spcBef>
                        <a:spcAft>
                          <a:spcPct val="0"/>
                        </a:spcAft>
                        <a:buClrTx/>
                        <a:buSzTx/>
                        <a:buFont typeface="Arial" pitchFamily="34" charset="0"/>
                        <a:buNone/>
                        <a:tabLst/>
                      </a:pPr>
                      <a:r>
                        <a:rPr kumimoji="0" lang="en-US" sz="1400" u="none" strike="noStrike" cap="none" normalizeH="0" baseline="0" dirty="0" smtClean="0">
                          <a:ln>
                            <a:noFill/>
                          </a:ln>
                          <a:effectLst/>
                        </a:rPr>
                        <a:t>High-end radiology services (e.g. MRI/CAT) and nuclear medicine, lab, x-rays, and machine tests </a:t>
                      </a:r>
                      <a:endParaRPr kumimoji="0" lang="en-US" sz="1400" b="0" i="0" u="none" strike="noStrike" cap="none" normalizeH="0" baseline="0" dirty="0" smtClean="0">
                        <a:ln>
                          <a:noFill/>
                        </a:ln>
                        <a:solidFill>
                          <a:srgbClr val="000000"/>
                        </a:solidFill>
                        <a:effectLst/>
                        <a:latin typeface="Calibri" pitchFamily="34" charset="0"/>
                        <a:ea typeface="ＭＳ Ｐゴシック"/>
                        <a:cs typeface="ＭＳ Ｐゴシック"/>
                      </a:endParaRPr>
                    </a:p>
                  </a:txBody>
                  <a:tcPr marL="97001" marR="97001" marT="48501" marB="48501" anchor="ctr"/>
                </a:tc>
              </a:tr>
              <a:tr h="515549">
                <a:tc>
                  <a:txBody>
                    <a:bodyPr/>
                    <a:lstStyle/>
                    <a:p>
                      <a:pPr algn="ctr"/>
                      <a:r>
                        <a:rPr lang="en-US" sz="1400" dirty="0" smtClean="0"/>
                        <a:t>0% after deductible</a:t>
                      </a:r>
                      <a:endParaRPr lang="en-US" sz="1400" dirty="0"/>
                    </a:p>
                  </a:txBody>
                  <a:tcPr anchor="ct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rPr>
                        <a:t> Skilled Nursing Facility Care</a:t>
                      </a:r>
                      <a:endParaRPr kumimoji="0" lang="en-US" sz="1400" b="0" i="0" u="none" strike="noStrike" cap="none" normalizeH="0" baseline="0" dirty="0" smtClean="0">
                        <a:ln>
                          <a:noFill/>
                        </a:ln>
                        <a:solidFill>
                          <a:srgbClr val="000000"/>
                        </a:solidFill>
                        <a:effectLst/>
                        <a:latin typeface="Calibri" pitchFamily="34" charset="0"/>
                        <a:ea typeface="ＭＳ Ｐゴシック"/>
                        <a:cs typeface="ＭＳ Ｐゴシック"/>
                      </a:endParaRPr>
                    </a:p>
                  </a:txBody>
                  <a:tcPr marL="97001" marR="97001" marT="48501" marB="48501" anchor="ctr"/>
                </a:tc>
              </a:tr>
              <a:tr h="517865">
                <a:tc>
                  <a:txBody>
                    <a:bodyPr/>
                    <a:lstStyle/>
                    <a:p>
                      <a:pPr algn="ctr"/>
                      <a:r>
                        <a:rPr lang="en-US" sz="1400" dirty="0" smtClean="0"/>
                        <a:t>20% after deductible</a:t>
                      </a:r>
                      <a:endParaRPr lang="en-US" sz="1400" dirty="0"/>
                    </a:p>
                  </a:txBody>
                  <a:tcPr anchor="ct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rPr>
                        <a:t>Durable medical equipment </a:t>
                      </a:r>
                      <a:endParaRPr kumimoji="0" lang="en-US" sz="1400" b="0" i="0" u="none" strike="noStrike" cap="none" normalizeH="0" baseline="0" dirty="0" smtClean="0">
                        <a:ln>
                          <a:noFill/>
                        </a:ln>
                        <a:solidFill>
                          <a:srgbClr val="000000"/>
                        </a:solidFill>
                        <a:effectLst/>
                        <a:latin typeface="Calibri" pitchFamily="34" charset="0"/>
                        <a:ea typeface="ＭＳ Ｐゴシック"/>
                        <a:cs typeface="ＭＳ Ｐゴシック"/>
                      </a:endParaRPr>
                    </a:p>
                  </a:txBody>
                  <a:tcPr marL="97001" marR="97001" marT="48501" marB="48501" anchor="ctr"/>
                </a:tc>
              </a:tr>
              <a:tr h="517865">
                <a:tc>
                  <a:txBody>
                    <a:bodyPr/>
                    <a:lstStyle/>
                    <a:p>
                      <a:pPr algn="ctr"/>
                      <a:r>
                        <a:rPr lang="en-US" sz="1400" dirty="0" smtClean="0"/>
                        <a:t>20% after deductible</a:t>
                      </a:r>
                      <a:endParaRPr lang="en-US" sz="1400" dirty="0"/>
                    </a:p>
                  </a:txBody>
                  <a:tcPr anchor="ctr"/>
                </a:tc>
                <a:tc>
                  <a:txBody>
                    <a:bodyPr/>
                    <a:lstStyle/>
                    <a:p>
                      <a:pPr marL="0" marR="0" lvl="0" indent="0" algn="l" defTabSz="457200" rtl="0" eaLnBrk="1" fontAlgn="base" latinLnBrk="0" hangingPunct="1">
                        <a:lnSpc>
                          <a:spcPct val="100000"/>
                        </a:lnSpc>
                        <a:spcBef>
                          <a:spcPct val="0"/>
                        </a:spcBef>
                        <a:spcAft>
                          <a:spcPct val="0"/>
                        </a:spcAft>
                        <a:buClrTx/>
                        <a:buSzTx/>
                        <a:buFont typeface="Arial" pitchFamily="34" charset="0"/>
                        <a:buNone/>
                        <a:tabLst/>
                        <a:defRPr/>
                      </a:pPr>
                      <a:r>
                        <a:rPr kumimoji="0" lang="en-US" sz="1400" u="none" strike="noStrike" cap="none" normalizeH="0" baseline="0" dirty="0" smtClean="0">
                          <a:ln>
                            <a:noFill/>
                          </a:ln>
                          <a:effectLst/>
                        </a:rPr>
                        <a:t>Physical/occupational/speech therapy </a:t>
                      </a:r>
                      <a:r>
                        <a:rPr kumimoji="0" lang="en-US" sz="1400" u="none" strike="noStrike" kern="1200" cap="none" normalizeH="0" baseline="0" dirty="0" smtClean="0">
                          <a:ln>
                            <a:noFill/>
                          </a:ln>
                          <a:effectLst/>
                        </a:rPr>
                        <a:t> </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endParaRPr kumimoji="0" lang="en-US" sz="1400" b="0" i="0" u="none" strike="noStrike" cap="none" normalizeH="0" baseline="0" dirty="0" smtClean="0">
                        <a:ln>
                          <a:noFill/>
                        </a:ln>
                        <a:solidFill>
                          <a:srgbClr val="000000"/>
                        </a:solidFill>
                        <a:effectLst/>
                        <a:latin typeface="Calibri" pitchFamily="34" charset="0"/>
                        <a:ea typeface="ＭＳ Ｐゴシック"/>
                        <a:cs typeface="ＭＳ Ｐゴシック"/>
                      </a:endParaRPr>
                    </a:p>
                  </a:txBody>
                  <a:tcPr marL="97001" marR="97001" marT="48501" marB="48501" anchor="ct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991844683"/>
              </p:ext>
            </p:extLst>
          </p:nvPr>
        </p:nvGraphicFramePr>
        <p:xfrm>
          <a:off x="685800" y="914400"/>
          <a:ext cx="7254241" cy="1265313"/>
        </p:xfrm>
        <a:graphic>
          <a:graphicData uri="http://schemas.openxmlformats.org/drawingml/2006/table">
            <a:tbl>
              <a:tblPr firstRow="1" bandRow="1">
                <a:tableStyleId>{21E4AEA4-8DFA-4A89-87EB-49C32662AFE0}</a:tableStyleId>
              </a:tblPr>
              <a:tblGrid>
                <a:gridCol w="2438400"/>
                <a:gridCol w="2308202"/>
                <a:gridCol w="2507639"/>
              </a:tblGrid>
              <a:tr h="546225">
                <a:tc>
                  <a:txBody>
                    <a:bodyPr/>
                    <a:lstStyle/>
                    <a:p>
                      <a:pPr algn="ctr"/>
                      <a:endParaRPr lang="en-US" sz="14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In-Network</a:t>
                      </a:r>
                    </a:p>
                    <a:p>
                      <a:pPr algn="ctr"/>
                      <a:r>
                        <a:rPr lang="en-US" sz="1400" dirty="0" smtClean="0"/>
                        <a:t>Per Individual Plan</a:t>
                      </a:r>
                      <a:endParaRPr lang="en-US" sz="14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In-Network</a:t>
                      </a:r>
                    </a:p>
                    <a:p>
                      <a:pPr algn="ctr"/>
                      <a:r>
                        <a:rPr lang="en-US" sz="1400" dirty="0" smtClean="0"/>
                        <a:t>Per Family Plan</a:t>
                      </a:r>
                      <a:endParaRPr lang="en-US" sz="1400" dirty="0"/>
                    </a:p>
                  </a:txBody>
                  <a:tcPr anchor="ctr"/>
                </a:tc>
              </a:tr>
              <a:tr h="359544">
                <a:tc>
                  <a:txBody>
                    <a:bodyPr/>
                    <a:lstStyle/>
                    <a:p>
                      <a:pPr algn="ctr"/>
                      <a:r>
                        <a:rPr lang="en-US" sz="1400" dirty="0" smtClean="0"/>
                        <a:t>Deductible</a:t>
                      </a:r>
                      <a:endParaRPr lang="en-US" sz="14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$750</a:t>
                      </a:r>
                      <a:endParaRPr lang="en-US" sz="1400" b="0" dirty="0">
                        <a:solidFill>
                          <a:schemeClr val="tx1"/>
                        </a:solidFill>
                      </a:endParaRPr>
                    </a:p>
                  </a:txBody>
                  <a:tcPr marL="97001" marR="97001" marT="48501" marB="48501"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$1500</a:t>
                      </a:r>
                      <a:endParaRPr lang="en-US" sz="1400" b="0" dirty="0">
                        <a:solidFill>
                          <a:schemeClr val="tx1"/>
                        </a:solidFill>
                      </a:endParaRPr>
                    </a:p>
                  </a:txBody>
                  <a:tcPr marL="97001" marR="97001" marT="48501" marB="48501" anchor="ctr"/>
                </a:tc>
              </a:tr>
              <a:tr h="359544">
                <a:tc>
                  <a:txBody>
                    <a:bodyPr/>
                    <a:lstStyle/>
                    <a:p>
                      <a:pPr algn="ctr"/>
                      <a:r>
                        <a:rPr lang="en-US" sz="1400" dirty="0" smtClean="0"/>
                        <a:t>Out</a:t>
                      </a:r>
                      <a:r>
                        <a:rPr lang="en-US" sz="1400" baseline="0" dirty="0" smtClean="0"/>
                        <a:t>-of-Pocket Maximum</a:t>
                      </a:r>
                      <a:endParaRPr lang="en-US" sz="1400" dirty="0"/>
                    </a:p>
                  </a:txBody>
                  <a:tcPr anchor="ctr"/>
                </a:tc>
                <a:tc>
                  <a:txBody>
                    <a:bodyPr/>
                    <a:lstStyle/>
                    <a:p>
                      <a:pPr algn="ctr"/>
                      <a:r>
                        <a:rPr lang="en-US" sz="1400" b="0" dirty="0" smtClean="0">
                          <a:solidFill>
                            <a:schemeClr val="tx1"/>
                          </a:solidFill>
                        </a:rPr>
                        <a:t>$4,000</a:t>
                      </a:r>
                      <a:endParaRPr lang="en-US" sz="1400" b="0" dirty="0">
                        <a:solidFill>
                          <a:schemeClr val="tx1"/>
                        </a:solidFill>
                      </a:endParaRPr>
                    </a:p>
                  </a:txBody>
                  <a:tcPr marL="97001" marR="97001" marT="48501" marB="48501" anchor="ctr"/>
                </a:tc>
                <a:tc>
                  <a:txBody>
                    <a:bodyPr/>
                    <a:lstStyle/>
                    <a:p>
                      <a:pPr algn="ctr"/>
                      <a:r>
                        <a:rPr lang="en-US" sz="1400" b="0" dirty="0" smtClean="0">
                          <a:solidFill>
                            <a:schemeClr val="tx1"/>
                          </a:solidFill>
                        </a:rPr>
                        <a:t>$8,000</a:t>
                      </a:r>
                      <a:endParaRPr lang="en-US" sz="1400" b="0" dirty="0">
                        <a:solidFill>
                          <a:schemeClr val="tx1"/>
                        </a:solidFill>
                      </a:endParaRPr>
                    </a:p>
                  </a:txBody>
                  <a:tcPr marL="97001" marR="97001" marT="48501" marB="48501" anchor="ctr"/>
                </a:tc>
              </a:tr>
            </a:tbl>
          </a:graphicData>
        </a:graphic>
      </p:graphicFrame>
      <p:sp>
        <p:nvSpPr>
          <p:cNvPr id="6" name="Content Placeholder 2"/>
          <p:cNvSpPr txBox="1">
            <a:spLocks/>
          </p:cNvSpPr>
          <p:nvPr/>
        </p:nvSpPr>
        <p:spPr>
          <a:xfrm>
            <a:off x="685800" y="5943600"/>
            <a:ext cx="7543800" cy="914400"/>
          </a:xfrm>
          <a:prstGeom prst="rect">
            <a:avLst/>
          </a:prstGeom>
        </p:spPr>
        <p:txBody>
          <a:bodyPr/>
          <a:lstStyle/>
          <a:p>
            <a:pPr marR="0" lvl="0" algn="l" defTabSz="457200" rtl="0" eaLnBrk="0" fontAlgn="base" latinLnBrk="0" hangingPunct="0">
              <a:lnSpc>
                <a:spcPct val="100000"/>
              </a:lnSpc>
              <a:spcBef>
                <a:spcPts val="600"/>
              </a:spcBef>
              <a:spcAft>
                <a:spcPts val="300"/>
              </a:spcAft>
              <a:buClrTx/>
              <a:buSzTx/>
              <a:tabLst/>
              <a:defRPr/>
            </a:pPr>
            <a:r>
              <a:rPr lang="en-US" sz="1100" dirty="0" smtClean="0">
                <a:solidFill>
                  <a:srgbClr val="636B73"/>
                </a:solidFill>
                <a:latin typeface="+mn-lt"/>
                <a:ea typeface="ＭＳ Ｐゴシック" charset="-128"/>
                <a:cs typeface="Arial"/>
              </a:rPr>
              <a:t>This is a summary of your HealthMate Coast to Coast benefits.  For details about your coverage, including any limitations or exclusions not noted here, please refer to your Subscriber Agreement or call our Customer Service Department.</a:t>
            </a:r>
            <a:endParaRPr kumimoji="0" lang="en-US" sz="1050" b="0" i="0" u="none" strike="noStrike" kern="1200" cap="none" spc="0" normalizeH="0" baseline="0" noProof="0" dirty="0" smtClean="0">
              <a:ln>
                <a:noFill/>
              </a:ln>
              <a:solidFill>
                <a:srgbClr val="636B73"/>
              </a:solidFill>
              <a:effectLst/>
              <a:uLnTx/>
              <a:uFillTx/>
              <a:latin typeface="+mn-lt"/>
              <a:ea typeface="ＭＳ Ｐゴシック" charset="-128"/>
              <a:cs typeface="Arial"/>
            </a:endParaRPr>
          </a:p>
        </p:txBody>
      </p:sp>
    </p:spTree>
    <p:extLst>
      <p:ext uri="{BB962C8B-B14F-4D97-AF65-F5344CB8AC3E}">
        <p14:creationId xmlns:p14="http://schemas.microsoft.com/office/powerpoint/2010/main" val="195585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idx="4294967295"/>
          </p:nvPr>
        </p:nvSpPr>
        <p:spPr>
          <a:xfrm>
            <a:off x="533400" y="457200"/>
            <a:ext cx="8382000" cy="685800"/>
          </a:xfrm>
        </p:spPr>
        <p:txBody>
          <a:bodyPr/>
          <a:lstStyle/>
          <a:p>
            <a:r>
              <a:rPr lang="en-US" dirty="0" smtClean="0">
                <a:solidFill>
                  <a:srgbClr val="C00000"/>
                </a:solidFill>
                <a:latin typeface="Calibri" pitchFamily="34" charset="0"/>
                <a:ea typeface="ＭＳ Ｐゴシック"/>
                <a:cs typeface="Arial" pitchFamily="34" charset="0"/>
              </a:rPr>
              <a:t>Services with a Copayment on $750 Plan</a:t>
            </a:r>
          </a:p>
        </p:txBody>
      </p:sp>
      <p:sp>
        <p:nvSpPr>
          <p:cNvPr id="44035" name="TextBox 2"/>
          <p:cNvSpPr txBox="1">
            <a:spLocks noChangeArrowheads="1"/>
          </p:cNvSpPr>
          <p:nvPr/>
        </p:nvSpPr>
        <p:spPr bwMode="auto">
          <a:xfrm>
            <a:off x="990600" y="1346200"/>
            <a:ext cx="8380413" cy="750887"/>
          </a:xfrm>
          <a:prstGeom prst="rect">
            <a:avLst/>
          </a:prstGeom>
          <a:noFill/>
          <a:ln w="9525">
            <a:noFill/>
            <a:miter lim="800000"/>
            <a:headEnd/>
            <a:tailEnd/>
          </a:ln>
        </p:spPr>
        <p:txBody>
          <a:bodyPr>
            <a:spAutoFit/>
          </a:bodyPr>
          <a:lstStyle/>
          <a:p>
            <a:pPr marL="2057400" lvl="4" indent="-228600" defTabSz="457200" eaLnBrk="0" hangingPunct="0">
              <a:spcBef>
                <a:spcPct val="20000"/>
              </a:spcBef>
              <a:buFont typeface="Arial" pitchFamily="34" charset="0"/>
              <a:buChar char="•"/>
            </a:pPr>
            <a:endParaRPr lang="en-US" sz="2400" dirty="0" smtClean="0">
              <a:solidFill>
                <a:srgbClr val="636B73"/>
              </a:solidFill>
              <a:latin typeface="Calibri" pitchFamily="34" charset="0"/>
              <a:cs typeface="Arial" pitchFamily="34" charset="0"/>
            </a:endParaRPr>
          </a:p>
          <a:p>
            <a:pPr marL="800100" lvl="1" indent="-342900" defTabSz="457200" eaLnBrk="0" hangingPunct="0">
              <a:spcBef>
                <a:spcPct val="20000"/>
              </a:spcBef>
              <a:buFont typeface="Arial" pitchFamily="34" charset="0"/>
              <a:buChar char="•"/>
            </a:pPr>
            <a:endParaRPr lang="en-US" sz="1600" dirty="0" smtClean="0">
              <a:solidFill>
                <a:srgbClr val="636B73"/>
              </a:solidFill>
              <a:latin typeface="Calibri" pitchFamily="34" charset="0"/>
              <a:cs typeface="Arial"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677570371"/>
              </p:ext>
            </p:extLst>
          </p:nvPr>
        </p:nvGraphicFramePr>
        <p:xfrm>
          <a:off x="990600" y="1335920"/>
          <a:ext cx="7162800" cy="4025341"/>
        </p:xfrm>
        <a:graphic>
          <a:graphicData uri="http://schemas.openxmlformats.org/drawingml/2006/table">
            <a:tbl>
              <a:tblPr firstRow="1" bandRow="1">
                <a:tableStyleId>{21E4AEA4-8DFA-4A89-87EB-49C32662AFE0}</a:tableStyleId>
              </a:tblPr>
              <a:tblGrid>
                <a:gridCol w="1817427"/>
                <a:gridCol w="5345373"/>
              </a:tblGrid>
              <a:tr h="325000">
                <a:tc>
                  <a:txBody>
                    <a:bodyPr/>
                    <a:lstStyle/>
                    <a:p>
                      <a:pPr algn="ctr"/>
                      <a:r>
                        <a:rPr lang="en-US" sz="1600" dirty="0" smtClean="0"/>
                        <a:t>What You Pay</a:t>
                      </a:r>
                      <a:endParaRPr lang="en-US" sz="1600" dirty="0">
                        <a:latin typeface="+mn-lt"/>
                      </a:endParaRPr>
                    </a:p>
                  </a:txBody>
                  <a:tcPr anchor="ctr"/>
                </a:tc>
                <a:tc>
                  <a:txBody>
                    <a:bodyPr/>
                    <a:lstStyle/>
                    <a:p>
                      <a:r>
                        <a:rPr lang="en-US" sz="1600" dirty="0" smtClean="0"/>
                        <a:t>In-Network</a:t>
                      </a:r>
                      <a:r>
                        <a:rPr lang="en-US" sz="1600" baseline="0" dirty="0" smtClean="0"/>
                        <a:t> </a:t>
                      </a:r>
                      <a:r>
                        <a:rPr lang="en-US" sz="1600" dirty="0" smtClean="0"/>
                        <a:t>Service</a:t>
                      </a:r>
                      <a:endParaRPr lang="en-US" sz="1600" dirty="0">
                        <a:latin typeface="+mn-lt"/>
                      </a:endParaRPr>
                    </a:p>
                  </a:txBody>
                  <a:tcPr anchor="ctr"/>
                </a:tc>
              </a:tr>
              <a:tr h="517839">
                <a:tc>
                  <a:txBody>
                    <a:bodyPr/>
                    <a:lstStyle/>
                    <a:p>
                      <a:pPr algn="ctr"/>
                      <a:r>
                        <a:rPr lang="en-US" sz="1600" dirty="0" smtClean="0"/>
                        <a:t>$30 per</a:t>
                      </a:r>
                      <a:r>
                        <a:rPr lang="en-US" sz="1600" baseline="0" dirty="0" smtClean="0"/>
                        <a:t> visit</a:t>
                      </a:r>
                      <a:endParaRPr lang="en-US" sz="1600" dirty="0">
                        <a:latin typeface="+mn-lt"/>
                      </a:endParaRPr>
                    </a:p>
                  </a:txBody>
                  <a:tcPr anchor="ct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Primary care office visits </a:t>
                      </a:r>
                      <a:endParaRPr kumimoji="0" lang="en-US" sz="1600" b="0" i="0" u="none" strike="noStrike" cap="none" normalizeH="0" baseline="0" dirty="0" smtClean="0">
                        <a:ln>
                          <a:noFill/>
                        </a:ln>
                        <a:solidFill>
                          <a:srgbClr val="000000"/>
                        </a:solidFill>
                        <a:effectLst/>
                        <a:latin typeface="+mn-lt"/>
                        <a:ea typeface="ＭＳ Ｐゴシック"/>
                        <a:cs typeface="ＭＳ Ｐゴシック"/>
                      </a:endParaRPr>
                    </a:p>
                  </a:txBody>
                  <a:tcPr marL="97001" marR="97001" marT="48501" marB="48501" anchor="ctr"/>
                </a:tc>
              </a:tr>
              <a:tr h="1497440">
                <a:tc>
                  <a:txBody>
                    <a:bodyPr/>
                    <a:lstStyle/>
                    <a:p>
                      <a:pPr algn="ctr"/>
                      <a:r>
                        <a:rPr lang="en-US" sz="1600" dirty="0" smtClean="0"/>
                        <a:t>$30 per visit</a:t>
                      </a:r>
                      <a:endParaRPr lang="en-US" sz="1600" dirty="0">
                        <a:latin typeface="+mn-lt"/>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Specialist</a:t>
                      </a:r>
                      <a:r>
                        <a:rPr lang="en-US" sz="1600" baseline="0" dirty="0" smtClean="0"/>
                        <a:t> office visits</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Specialty care</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Chiropractic (limit 12 visits per year)</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Routine eye exam (limit 1 visit per year)</a:t>
                      </a:r>
                      <a:endParaRPr kumimoji="0" lang="en-US" sz="1600" b="0" i="0" u="none" strike="noStrike" kern="1200" cap="none" normalizeH="0" baseline="0" dirty="0">
                        <a:ln>
                          <a:noFill/>
                        </a:ln>
                        <a:solidFill>
                          <a:srgbClr val="000000"/>
                        </a:solidFill>
                        <a:effectLst/>
                        <a:latin typeface="+mn-lt"/>
                        <a:ea typeface="ＭＳ Ｐゴシック"/>
                        <a:cs typeface="ＭＳ Ｐゴシック"/>
                      </a:endParaRPr>
                    </a:p>
                  </a:txBody>
                  <a:tcPr marL="97001" marR="97001" marT="48501" marB="48501" anchor="ctr"/>
                </a:tc>
              </a:tr>
              <a:tr h="517839">
                <a:tc>
                  <a:txBody>
                    <a:bodyPr/>
                    <a:lstStyle/>
                    <a:p>
                      <a:pPr algn="ctr"/>
                      <a:r>
                        <a:rPr lang="en-US" sz="1600" dirty="0" smtClean="0"/>
                        <a:t>$50 per visit</a:t>
                      </a:r>
                      <a:endParaRPr lang="en-US" sz="1600" dirty="0">
                        <a:latin typeface="+mn-lt"/>
                      </a:endParaRPr>
                    </a:p>
                  </a:txBody>
                  <a:tcPr anchor="ctr"/>
                </a:tc>
                <a:tc>
                  <a:txBody>
                    <a:bodyPr/>
                    <a:lstStyle/>
                    <a:p>
                      <a:r>
                        <a:rPr lang="en-US" sz="1600" dirty="0" smtClean="0"/>
                        <a:t>Urgent care center visits</a:t>
                      </a:r>
                      <a:endParaRPr lang="en-US" sz="1600" dirty="0">
                        <a:solidFill>
                          <a:schemeClr val="tx1"/>
                        </a:solidFill>
                        <a:latin typeface="+mn-lt"/>
                      </a:endParaRPr>
                    </a:p>
                  </a:txBody>
                  <a:tcPr marL="97001" marR="97001" marT="48501" marB="48501" anchor="ctr"/>
                </a:tc>
              </a:tr>
              <a:tr h="1156943">
                <a:tc>
                  <a:txBody>
                    <a:bodyPr/>
                    <a:lstStyle/>
                    <a:p>
                      <a:pPr algn="ctr"/>
                      <a:r>
                        <a:rPr lang="en-US" sz="1600" dirty="0" smtClean="0"/>
                        <a:t>$100</a:t>
                      </a:r>
                      <a:r>
                        <a:rPr lang="en-US" sz="1600" baseline="0" dirty="0" smtClean="0"/>
                        <a:t> </a:t>
                      </a:r>
                      <a:r>
                        <a:rPr lang="en-US" sz="1600" dirty="0" smtClean="0"/>
                        <a:t>per visit</a:t>
                      </a:r>
                      <a:endParaRPr lang="en-US" sz="1600" dirty="0">
                        <a:latin typeface="+mn-lt"/>
                      </a:endParaRPr>
                    </a:p>
                  </a:txBody>
                  <a:tcPr anchor="ctr"/>
                </a:tc>
                <a:tc>
                  <a:txBody>
                    <a:bodyPr/>
                    <a:lstStyle/>
                    <a:p>
                      <a:r>
                        <a:rPr lang="en-US" sz="1600" dirty="0" smtClean="0"/>
                        <a:t>Emergency room care</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Waived if admitted within 24 hours</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If admitted, the deductible does apply</a:t>
                      </a:r>
                      <a:endParaRPr kumimoji="0" lang="en-US" sz="1600" b="0" i="0" u="none" strike="noStrike" kern="1200" cap="none" normalizeH="0" baseline="0" dirty="0">
                        <a:ln>
                          <a:noFill/>
                        </a:ln>
                        <a:solidFill>
                          <a:srgbClr val="000000"/>
                        </a:solidFill>
                        <a:effectLst/>
                        <a:latin typeface="+mn-lt"/>
                        <a:ea typeface="ＭＳ Ｐゴシック"/>
                        <a:cs typeface="ＭＳ Ｐゴシック"/>
                      </a:endParaRPr>
                    </a:p>
                  </a:txBody>
                  <a:tcPr marL="97001" marR="97001" marT="48501" marB="48501" anchor="ctr"/>
                </a:tc>
              </a:tr>
            </a:tbl>
          </a:graphicData>
        </a:graphic>
      </p:graphicFrame>
      <p:sp>
        <p:nvSpPr>
          <p:cNvPr id="15" name="Slide Number Placeholder 24"/>
          <p:cNvSpPr>
            <a:spLocks noGrp="1"/>
          </p:cNvSpPr>
          <p:nvPr>
            <p:ph type="sldNum" sz="quarter" idx="4294967295"/>
          </p:nvPr>
        </p:nvSpPr>
        <p:spPr>
          <a:xfrm>
            <a:off x="4419600" y="6416675"/>
            <a:ext cx="520700" cy="365125"/>
          </a:xfrm>
          <a:prstGeom prst="rect">
            <a:avLst/>
          </a:prstGeom>
        </p:spPr>
        <p:txBody>
          <a:bodyPr/>
          <a:lstStyle/>
          <a:p>
            <a:pPr algn="l"/>
            <a:fld id="{F1BD6918-1825-4948-81D2-C7B5CA49F677}" type="slidenum">
              <a:rPr lang="en-US" sz="1100" smtClean="0">
                <a:solidFill>
                  <a:srgbClr val="898989"/>
                </a:solidFill>
                <a:latin typeface="+mn-lt"/>
                <a:ea typeface="+mn-ea"/>
              </a:rPr>
              <a:pPr algn="l"/>
              <a:t>8</a:t>
            </a:fld>
            <a:endParaRPr lang="en-US" sz="1100" dirty="0">
              <a:solidFill>
                <a:srgbClr val="898989"/>
              </a:solidFill>
              <a:latin typeface="+mn-lt"/>
              <a:ea typeface="+mn-ea"/>
            </a:endParaRPr>
          </a:p>
        </p:txBody>
      </p:sp>
    </p:spTree>
    <p:extLst>
      <p:ext uri="{BB962C8B-B14F-4D97-AF65-F5344CB8AC3E}">
        <p14:creationId xmlns:p14="http://schemas.microsoft.com/office/powerpoint/2010/main" val="2311238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a:bodyPr>
          <a:lstStyle/>
          <a:p>
            <a:r>
              <a:rPr lang="en-US" sz="2800" dirty="0" smtClean="0">
                <a:solidFill>
                  <a:srgbClr val="C00000"/>
                </a:solidFill>
              </a:rPr>
              <a:t>Services with a Copayment on the NO Deductible in-Network Plan</a:t>
            </a:r>
            <a:endParaRPr lang="en-US" sz="2800" dirty="0">
              <a:solidFill>
                <a:srgbClr val="C00000"/>
              </a:solidFill>
            </a:endParaRPr>
          </a:p>
        </p:txBody>
      </p:sp>
      <p:sp>
        <p:nvSpPr>
          <p:cNvPr id="3" name="Slide Number Placeholder 2"/>
          <p:cNvSpPr>
            <a:spLocks noGrp="1"/>
          </p:cNvSpPr>
          <p:nvPr>
            <p:ph type="sldNum" sz="quarter" idx="10"/>
          </p:nvPr>
        </p:nvSpPr>
        <p:spPr/>
        <p:txBody>
          <a:bodyPr/>
          <a:lstStyle/>
          <a:p>
            <a:pPr>
              <a:defRPr/>
            </a:pPr>
            <a:fld id="{87184B2F-90C6-40B8-8F75-0EC1B07DFAC4}" type="slidenum">
              <a:rPr lang="en-US" smtClean="0"/>
              <a:pPr>
                <a:defRPr/>
              </a:pPr>
              <a:t>9</a:t>
            </a:fld>
            <a:endParaRPr lang="en-US" dirty="0"/>
          </a:p>
        </p:txBody>
      </p:sp>
      <p:sp>
        <p:nvSpPr>
          <p:cNvPr id="4" name="Footer Placeholder 3"/>
          <p:cNvSpPr>
            <a:spLocks noGrp="1"/>
          </p:cNvSpPr>
          <p:nvPr>
            <p:ph type="ftr" sz="quarter" idx="11"/>
          </p:nvPr>
        </p:nvSpPr>
        <p:spPr/>
        <p:txBody>
          <a:bodyPr/>
          <a:lstStyle/>
          <a:p>
            <a:pPr>
              <a:defRPr/>
            </a:pPr>
            <a:r>
              <a:rPr lang="en-US" smtClean="0">
                <a:solidFill>
                  <a:srgbClr val="000000"/>
                </a:solidFill>
              </a:rPr>
              <a:t>CONFIDENTIAL</a:t>
            </a:r>
            <a:endParaRPr 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627255661"/>
              </p:ext>
            </p:extLst>
          </p:nvPr>
        </p:nvGraphicFramePr>
        <p:xfrm>
          <a:off x="685800" y="1676400"/>
          <a:ext cx="7620000" cy="4025341"/>
        </p:xfrm>
        <a:graphic>
          <a:graphicData uri="http://schemas.openxmlformats.org/drawingml/2006/table">
            <a:tbl>
              <a:tblPr firstRow="1" bandRow="1">
                <a:tableStyleId>{21E4AEA4-8DFA-4A89-87EB-49C32662AFE0}</a:tableStyleId>
              </a:tblPr>
              <a:tblGrid>
                <a:gridCol w="1933433"/>
                <a:gridCol w="5686567"/>
              </a:tblGrid>
              <a:tr h="325000">
                <a:tc>
                  <a:txBody>
                    <a:bodyPr/>
                    <a:lstStyle/>
                    <a:p>
                      <a:pPr algn="ctr"/>
                      <a:r>
                        <a:rPr lang="en-US" sz="1600" dirty="0" smtClean="0"/>
                        <a:t>What You Pay</a:t>
                      </a:r>
                      <a:endParaRPr lang="en-US" sz="1600" dirty="0">
                        <a:latin typeface="+mn-lt"/>
                      </a:endParaRPr>
                    </a:p>
                  </a:txBody>
                  <a:tcPr anchor="ctr"/>
                </a:tc>
                <a:tc>
                  <a:txBody>
                    <a:bodyPr/>
                    <a:lstStyle/>
                    <a:p>
                      <a:r>
                        <a:rPr lang="en-US" sz="1600" dirty="0" smtClean="0"/>
                        <a:t>In-Network</a:t>
                      </a:r>
                      <a:r>
                        <a:rPr lang="en-US" sz="1600" baseline="0" dirty="0" smtClean="0"/>
                        <a:t> </a:t>
                      </a:r>
                      <a:r>
                        <a:rPr lang="en-US" sz="1600" dirty="0" smtClean="0"/>
                        <a:t>Service</a:t>
                      </a:r>
                      <a:endParaRPr lang="en-US" sz="1600" dirty="0">
                        <a:latin typeface="+mn-lt"/>
                      </a:endParaRPr>
                    </a:p>
                  </a:txBody>
                  <a:tcPr anchor="ctr"/>
                </a:tc>
              </a:tr>
              <a:tr h="517839">
                <a:tc>
                  <a:txBody>
                    <a:bodyPr/>
                    <a:lstStyle/>
                    <a:p>
                      <a:pPr algn="ctr"/>
                      <a:r>
                        <a:rPr lang="en-US" sz="1600" dirty="0" smtClean="0"/>
                        <a:t>$10 per</a:t>
                      </a:r>
                      <a:r>
                        <a:rPr lang="en-US" sz="1600" baseline="0" dirty="0" smtClean="0"/>
                        <a:t> visit</a:t>
                      </a:r>
                      <a:endParaRPr lang="en-US" sz="1600" dirty="0">
                        <a:latin typeface="+mn-lt"/>
                      </a:endParaRPr>
                    </a:p>
                  </a:txBody>
                  <a:tcPr anchor="ct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Primary care office visits </a:t>
                      </a:r>
                      <a:endParaRPr kumimoji="0" lang="en-US" sz="1600" b="0" i="0" u="none" strike="noStrike" cap="none" normalizeH="0" baseline="0" dirty="0" smtClean="0">
                        <a:ln>
                          <a:noFill/>
                        </a:ln>
                        <a:solidFill>
                          <a:srgbClr val="000000"/>
                        </a:solidFill>
                        <a:effectLst/>
                        <a:latin typeface="+mn-lt"/>
                        <a:ea typeface="ＭＳ Ｐゴシック"/>
                        <a:cs typeface="ＭＳ Ｐゴシック"/>
                      </a:endParaRPr>
                    </a:p>
                  </a:txBody>
                  <a:tcPr marL="97001" marR="97001" marT="48501" marB="48501" anchor="ctr"/>
                </a:tc>
              </a:tr>
              <a:tr h="1497440">
                <a:tc>
                  <a:txBody>
                    <a:bodyPr/>
                    <a:lstStyle/>
                    <a:p>
                      <a:pPr algn="ctr"/>
                      <a:r>
                        <a:rPr lang="en-US" sz="1600" dirty="0" smtClean="0"/>
                        <a:t>$10 per visit</a:t>
                      </a:r>
                      <a:endParaRPr lang="en-US" sz="1600" dirty="0">
                        <a:latin typeface="+mn-lt"/>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Specialist</a:t>
                      </a:r>
                      <a:r>
                        <a:rPr lang="en-US" sz="1600" baseline="0" dirty="0" smtClean="0"/>
                        <a:t> office visits</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Specialty care ( except Allergy and Dermatology $15)</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Chiropractic (limit 12 visits per year)</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Routine eye exam (limit 1 visit per year)</a:t>
                      </a:r>
                      <a:endParaRPr kumimoji="0" lang="en-US" sz="1600" b="0" i="0" u="none" strike="noStrike" kern="1200" cap="none" normalizeH="0" baseline="0" dirty="0">
                        <a:ln>
                          <a:noFill/>
                        </a:ln>
                        <a:solidFill>
                          <a:srgbClr val="000000"/>
                        </a:solidFill>
                        <a:effectLst/>
                        <a:latin typeface="+mn-lt"/>
                        <a:ea typeface="ＭＳ Ｐゴシック"/>
                        <a:cs typeface="ＭＳ Ｐゴシック"/>
                      </a:endParaRPr>
                    </a:p>
                  </a:txBody>
                  <a:tcPr marL="97001" marR="97001" marT="48501" marB="48501" anchor="ctr"/>
                </a:tc>
              </a:tr>
              <a:tr h="517839">
                <a:tc>
                  <a:txBody>
                    <a:bodyPr/>
                    <a:lstStyle/>
                    <a:p>
                      <a:pPr algn="ctr"/>
                      <a:r>
                        <a:rPr lang="en-US" sz="1600" dirty="0" smtClean="0"/>
                        <a:t>$10 per visit</a:t>
                      </a:r>
                      <a:endParaRPr lang="en-US" sz="1600" dirty="0">
                        <a:latin typeface="+mn-lt"/>
                      </a:endParaRPr>
                    </a:p>
                  </a:txBody>
                  <a:tcPr anchor="ctr"/>
                </a:tc>
                <a:tc>
                  <a:txBody>
                    <a:bodyPr/>
                    <a:lstStyle/>
                    <a:p>
                      <a:r>
                        <a:rPr lang="en-US" sz="1600" dirty="0" smtClean="0"/>
                        <a:t>Urgent care center visits</a:t>
                      </a:r>
                      <a:endParaRPr lang="en-US" sz="1600" dirty="0">
                        <a:solidFill>
                          <a:schemeClr val="tx1"/>
                        </a:solidFill>
                        <a:latin typeface="+mn-lt"/>
                      </a:endParaRPr>
                    </a:p>
                  </a:txBody>
                  <a:tcPr marL="97001" marR="97001" marT="48501" marB="48501" anchor="ctr"/>
                </a:tc>
              </a:tr>
              <a:tr h="1156943">
                <a:tc>
                  <a:txBody>
                    <a:bodyPr/>
                    <a:lstStyle/>
                    <a:p>
                      <a:pPr algn="ctr"/>
                      <a:r>
                        <a:rPr lang="en-US" sz="1600" dirty="0" smtClean="0"/>
                        <a:t>$100</a:t>
                      </a:r>
                      <a:r>
                        <a:rPr lang="en-US" sz="1600" baseline="0" dirty="0" smtClean="0"/>
                        <a:t> </a:t>
                      </a:r>
                      <a:r>
                        <a:rPr lang="en-US" sz="1600" dirty="0" smtClean="0"/>
                        <a:t>per visit</a:t>
                      </a:r>
                      <a:endParaRPr lang="en-US" sz="1600" dirty="0">
                        <a:latin typeface="+mn-lt"/>
                      </a:endParaRPr>
                    </a:p>
                  </a:txBody>
                  <a:tcPr anchor="ctr"/>
                </a:tc>
                <a:tc>
                  <a:txBody>
                    <a:bodyPr/>
                    <a:lstStyle/>
                    <a:p>
                      <a:r>
                        <a:rPr lang="en-US" sz="1600" dirty="0" smtClean="0"/>
                        <a:t>Emergency room care</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Waived if admitted within 24 hours</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If admitted, the deductible does apply</a:t>
                      </a:r>
                    </a:p>
                    <a:p>
                      <a:pPr marL="137160" marR="0" lvl="0" indent="0" algn="l" defTabSz="457200" rtl="0" eaLnBrk="1" fontAlgn="base" latinLnBrk="0" hangingPunct="1">
                        <a:lnSpc>
                          <a:spcPct val="100000"/>
                        </a:lnSpc>
                        <a:spcBef>
                          <a:spcPct val="0"/>
                        </a:spcBef>
                        <a:spcAft>
                          <a:spcPct val="0"/>
                        </a:spcAft>
                        <a:buClrTx/>
                        <a:buSzTx/>
                        <a:buFont typeface="Arial" pitchFamily="34" charset="0"/>
                        <a:buChar char="•"/>
                        <a:tabLst/>
                        <a:defRPr/>
                      </a:pPr>
                      <a:r>
                        <a:rPr kumimoji="0" lang="en-US" sz="1600" u="none" strike="noStrike" kern="1200" cap="none" normalizeH="0" baseline="0" dirty="0" smtClean="0">
                          <a:ln>
                            <a:noFill/>
                          </a:ln>
                          <a:effectLst/>
                        </a:rPr>
                        <a:t>   Annual max $200 per </a:t>
                      </a:r>
                      <a:r>
                        <a:rPr kumimoji="0" lang="en-US" sz="1600" u="none" strike="noStrike" kern="1200" cap="none" normalizeH="0" baseline="0" dirty="0" err="1" smtClean="0">
                          <a:ln>
                            <a:noFill/>
                          </a:ln>
                          <a:effectLst/>
                        </a:rPr>
                        <a:t>Ind</a:t>
                      </a:r>
                      <a:r>
                        <a:rPr kumimoji="0" lang="en-US" sz="1600" u="none" strike="noStrike" kern="1200" cap="none" normalizeH="0" baseline="0" dirty="0" smtClean="0">
                          <a:ln>
                            <a:noFill/>
                          </a:ln>
                          <a:effectLst/>
                        </a:rPr>
                        <a:t>/$300 family per </a:t>
                      </a:r>
                      <a:r>
                        <a:rPr kumimoji="0" lang="en-US" sz="1600" u="none" strike="noStrike" kern="1200" cap="none" normalizeH="0" baseline="0" dirty="0" err="1" smtClean="0">
                          <a:ln>
                            <a:noFill/>
                          </a:ln>
                          <a:effectLst/>
                        </a:rPr>
                        <a:t>cal</a:t>
                      </a:r>
                      <a:r>
                        <a:rPr kumimoji="0" lang="en-US" sz="1600" u="none" strike="noStrike" kern="1200" cap="none" normalizeH="0" baseline="0" dirty="0" smtClean="0">
                          <a:ln>
                            <a:noFill/>
                          </a:ln>
                          <a:effectLst/>
                        </a:rPr>
                        <a:t> yr.</a:t>
                      </a:r>
                      <a:endParaRPr kumimoji="0" lang="en-US" sz="1600" b="0" i="0" u="none" strike="noStrike" kern="1200" cap="none" normalizeH="0" baseline="0" dirty="0">
                        <a:ln>
                          <a:noFill/>
                        </a:ln>
                        <a:solidFill>
                          <a:srgbClr val="000000"/>
                        </a:solidFill>
                        <a:effectLst/>
                        <a:latin typeface="+mn-lt"/>
                        <a:ea typeface="ＭＳ Ｐゴシック"/>
                        <a:cs typeface="ＭＳ Ｐゴシック"/>
                      </a:endParaRPr>
                    </a:p>
                  </a:txBody>
                  <a:tcPr marL="97001" marR="97001" marT="48501" marB="48501" anchor="ctr"/>
                </a:tc>
              </a:tr>
            </a:tbl>
          </a:graphicData>
        </a:graphic>
      </p:graphicFrame>
    </p:spTree>
    <p:extLst>
      <p:ext uri="{BB962C8B-B14F-4D97-AF65-F5344CB8AC3E}">
        <p14:creationId xmlns:p14="http://schemas.microsoft.com/office/powerpoint/2010/main" val="4134633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1214</TotalTime>
  <Words>1708</Words>
  <Application>Microsoft Office PowerPoint</Application>
  <PresentationFormat>On-screen Show (4:3)</PresentationFormat>
  <Paragraphs>332</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PowerPoint Presentation</vt:lpstr>
      <vt:lpstr>PowerPoint Presentation</vt:lpstr>
      <vt:lpstr>PowerPoint Presentation</vt:lpstr>
      <vt:lpstr> Unparalleled Access to Care</vt:lpstr>
      <vt:lpstr>PowerPoint Presentation</vt:lpstr>
      <vt:lpstr>Deductibles, Co-pays and Co-Ins.</vt:lpstr>
      <vt:lpstr>Services Subject to Deductible</vt:lpstr>
      <vt:lpstr>Services with a Copayment on $750 Plan</vt:lpstr>
      <vt:lpstr>Services with a Copayment on the NO Deductible in-Network Plan</vt:lpstr>
      <vt:lpstr>PowerPoint Presentation</vt:lpstr>
      <vt:lpstr>Registering on BCBSRI.com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Wein, Jennifer</dc:creator>
  <cp:lastModifiedBy>Wein, Jennifer</cp:lastModifiedBy>
  <cp:revision>21</cp:revision>
  <cp:lastPrinted>2016-09-22T20:27:51Z</cp:lastPrinted>
  <dcterms:created xsi:type="dcterms:W3CDTF">2016-09-14T12:53:21Z</dcterms:created>
  <dcterms:modified xsi:type="dcterms:W3CDTF">2016-09-23T13:17:25Z</dcterms:modified>
</cp:coreProperties>
</file>